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35"/>
  </p:notesMasterIdLst>
  <p:handoutMasterIdLst>
    <p:handoutMasterId r:id="rId36"/>
  </p:handoutMasterIdLst>
  <p:sldIdLst>
    <p:sldId id="854" r:id="rId5"/>
    <p:sldId id="1036" r:id="rId6"/>
    <p:sldId id="861" r:id="rId7"/>
    <p:sldId id="1045" r:id="rId8"/>
    <p:sldId id="1046" r:id="rId9"/>
    <p:sldId id="863" r:id="rId10"/>
    <p:sldId id="864" r:id="rId11"/>
    <p:sldId id="865" r:id="rId12"/>
    <p:sldId id="1033" r:id="rId13"/>
    <p:sldId id="1035" r:id="rId14"/>
    <p:sldId id="1034" r:id="rId15"/>
    <p:sldId id="1042" r:id="rId16"/>
    <p:sldId id="1023" r:id="rId17"/>
    <p:sldId id="1044" r:id="rId18"/>
    <p:sldId id="1025" r:id="rId19"/>
    <p:sldId id="862" r:id="rId20"/>
    <p:sldId id="860" r:id="rId21"/>
    <p:sldId id="1014" r:id="rId22"/>
    <p:sldId id="873" r:id="rId23"/>
    <p:sldId id="1015" r:id="rId24"/>
    <p:sldId id="874" r:id="rId25"/>
    <p:sldId id="1016" r:id="rId26"/>
    <p:sldId id="875" r:id="rId27"/>
    <p:sldId id="876" r:id="rId28"/>
    <p:sldId id="877" r:id="rId29"/>
    <p:sldId id="1026" r:id="rId30"/>
    <p:sldId id="1027" r:id="rId31"/>
    <p:sldId id="1017" r:id="rId32"/>
    <p:sldId id="879" r:id="rId33"/>
    <p:sldId id="880" r:id="rId34"/>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6491"/>
    <p:restoredTop sz="96327"/>
  </p:normalViewPr>
  <p:slideViewPr>
    <p:cSldViewPr snapToObjects="1">
      <p:cViewPr varScale="1">
        <p:scale>
          <a:sx n="162" d="100"/>
          <a:sy n="162" d="100"/>
        </p:scale>
        <p:origin x="200" y="224"/>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8/15/23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8/15/23</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dirty="0"/>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4097560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a:t>
            </a:fld>
            <a:endParaRPr lang="en-US" altLang="en-US"/>
          </a:p>
        </p:txBody>
      </p:sp>
    </p:spTree>
    <p:extLst>
      <p:ext uri="{BB962C8B-B14F-4D97-AF65-F5344CB8AC3E}">
        <p14:creationId xmlns:p14="http://schemas.microsoft.com/office/powerpoint/2010/main" val="2546117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12</a:t>
            </a:fld>
            <a:endParaRPr lang="en-US" altLang="en-US"/>
          </a:p>
        </p:txBody>
      </p:sp>
    </p:spTree>
    <p:extLst>
      <p:ext uri="{BB962C8B-B14F-4D97-AF65-F5344CB8AC3E}">
        <p14:creationId xmlns:p14="http://schemas.microsoft.com/office/powerpoint/2010/main" val="876323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16</a:t>
            </a:fld>
            <a:endParaRPr lang="en-US" altLang="en-US"/>
          </a:p>
        </p:txBody>
      </p:sp>
    </p:spTree>
    <p:extLst>
      <p:ext uri="{BB962C8B-B14F-4D97-AF65-F5344CB8AC3E}">
        <p14:creationId xmlns:p14="http://schemas.microsoft.com/office/powerpoint/2010/main" val="1426427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17</a:t>
            </a:fld>
            <a:endParaRPr lang="en-US" altLang="en-US"/>
          </a:p>
        </p:txBody>
      </p:sp>
    </p:spTree>
    <p:extLst>
      <p:ext uri="{BB962C8B-B14F-4D97-AF65-F5344CB8AC3E}">
        <p14:creationId xmlns:p14="http://schemas.microsoft.com/office/powerpoint/2010/main" val="3131960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23</a:t>
            </a:fld>
            <a:endParaRPr lang="en-US" altLang="en-US"/>
          </a:p>
        </p:txBody>
      </p:sp>
    </p:spTree>
    <p:extLst>
      <p:ext uri="{BB962C8B-B14F-4D97-AF65-F5344CB8AC3E}">
        <p14:creationId xmlns:p14="http://schemas.microsoft.com/office/powerpoint/2010/main" val="2044607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28</a:t>
            </a:fld>
            <a:endParaRPr lang="en-US" altLang="en-US"/>
          </a:p>
        </p:txBody>
      </p:sp>
    </p:spTree>
    <p:extLst>
      <p:ext uri="{BB962C8B-B14F-4D97-AF65-F5344CB8AC3E}">
        <p14:creationId xmlns:p14="http://schemas.microsoft.com/office/powerpoint/2010/main" val="3585992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8/15/23</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8/15/23</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8/15/23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8/15/23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8/15/23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229182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3 – CDN-PaaS-DBaaS</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589"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byangular/angular-github-actions-s3-deploy" TargetMode="External"/><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3" Type="http://schemas.openxmlformats.org/officeDocument/2006/relationships/hyperlink" Target="https://www.docker.com/blog/containerized-python-development-part-2/" TargetMode="External"/><Relationship Id="rId2" Type="http://schemas.openxmlformats.org/officeDocument/2006/relationships/hyperlink" Target="https://docs.docker.com/language/python/"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8.xml.rels><?xml version="1.0" encoding="UTF-8" standalone="yes"?>
<Relationships xmlns="http://schemas.openxmlformats.org/package/2006/relationships"><Relationship Id="rId2" Type="http://schemas.openxmlformats.org/officeDocument/2006/relationships/hyperlink" Target="https://www.infoworld.com/article/3223434/what-is-paas-a-simpler-way-to-build-software-applications.html" TargetMode="Externa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en.wikipedia.org/wiki/Middleware" TargetMode="External"/><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medium.com/analytics-vidhya/deploying-a-flask-app-to-aws-elastic-beanstalk-f320033fda3c" TargetMode="External"/><Relationship Id="rId2" Type="http://schemas.openxmlformats.org/officeDocument/2006/relationships/hyperlink" Target="https://docs.aws.amazon.com/elasticbeanstalk/latest/dg/create-deploy-python-flask.html"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hyperlink" Target="https://medium.com/better-practices/api-first-software-development-for-modern-organizations-fdbfba9a66d3" TargetMode="External"/><Relationship Id="rId4" Type="http://schemas.openxmlformats.org/officeDocument/2006/relationships/hyperlink" Target="https://medium.com/adobetech/three-principles-of-api-first-design-fa6666d9f694"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donald-f-ferguson/f21-demo-swagger" TargetMode="External"/><Relationship Id="rId2" Type="http://schemas.openxmlformats.org/officeDocument/2006/relationships/hyperlink" Target="http://openapi-map.apihandyman.io/" TargetMode="Externa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hyperlink" Target="https://app.swaggerhub.com/apis/donff2/F21User/1.0.0" TargetMode="External"/><Relationship Id="rId2" Type="http://schemas.openxmlformats.org/officeDocument/2006/relationships/hyperlink" Target="https://flask-rest-api.readthedocs.io/en/stable/openapi.html" TargetMode="Externa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hyperlink" Target="https://restfulapi.net/hateoa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v2.angular.io/docs/ts/latest/guide/webpack.html"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baljindersingh013.medium.com/angular-app-deployment-with-aws-s3-42d9008734ab"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E6156 – Topics in SW Engineering (F23)</a:t>
            </a:r>
            <a:br>
              <a:rPr lang="en-US" altLang="en-US" sz="3200" i="1" dirty="0"/>
            </a:br>
            <a:r>
              <a:rPr lang="en-US" altLang="en-US" sz="3200" i="1" dirty="0"/>
              <a:t>Cloud Computing</a:t>
            </a:r>
            <a:br>
              <a:rPr lang="en-US" altLang="en-US" sz="3200" i="1" dirty="0"/>
            </a:br>
            <a:r>
              <a:rPr lang="en-US" altLang="en-US" sz="3200" i="1" dirty="0">
                <a:solidFill>
                  <a:srgbClr val="FF0000"/>
                </a:solidFill>
              </a:rPr>
              <a:t>Lecture 3:CDN, PaaS, DBaaS</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2023</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037E9C8-E777-226C-6385-128E42875885}"/>
              </a:ext>
            </a:extLst>
          </p:cNvPr>
          <p:cNvSpPr>
            <a:spLocks noGrp="1"/>
          </p:cNvSpPr>
          <p:nvPr>
            <p:ph idx="1"/>
          </p:nvPr>
        </p:nvSpPr>
        <p:spPr/>
        <p:txBody>
          <a:bodyPr/>
          <a:lstStyle/>
          <a:p>
            <a:r>
              <a:rPr lang="en-US" sz="1800" dirty="0"/>
              <a:t>The previous slides showed manual</a:t>
            </a:r>
            <a:br>
              <a:rPr lang="en-US" sz="1800" dirty="0"/>
            </a:br>
            <a:r>
              <a:rPr lang="en-US" sz="1800" dirty="0"/>
              <a:t>steps to</a:t>
            </a:r>
          </a:p>
          <a:p>
            <a:pPr lvl="1"/>
            <a:r>
              <a:rPr lang="en-US" sz="1600" dirty="0"/>
              <a:t>Setup and configure.</a:t>
            </a:r>
          </a:p>
          <a:p>
            <a:pPr lvl="1"/>
            <a:r>
              <a:rPr lang="en-US" sz="1600" dirty="0"/>
              <a:t>“Deploy” the Angular application.</a:t>
            </a:r>
          </a:p>
          <a:p>
            <a:r>
              <a:rPr lang="en-US" sz="1800" dirty="0"/>
              <a:t>There are several ways to</a:t>
            </a:r>
            <a:br>
              <a:rPr lang="en-US" sz="1800" dirty="0"/>
            </a:br>
            <a:r>
              <a:rPr lang="en-US" sz="1800" dirty="0"/>
              <a:t>automate the process.</a:t>
            </a:r>
          </a:p>
          <a:p>
            <a:pPr lvl="1"/>
            <a:r>
              <a:rPr lang="en-US" sz="1600" dirty="0"/>
              <a:t>Automation using CLI scripts,</a:t>
            </a:r>
            <a:br>
              <a:rPr lang="en-US" sz="1600" dirty="0"/>
            </a:br>
            <a:r>
              <a:rPr lang="en-US" sz="1600" dirty="0"/>
              <a:t>Python scripts, ... ...</a:t>
            </a:r>
          </a:p>
          <a:p>
            <a:pPr lvl="1"/>
            <a:r>
              <a:rPr lang="en-US" sz="1600" dirty="0"/>
              <a:t>Higher layer frameworks, e.g.</a:t>
            </a:r>
            <a:br>
              <a:rPr lang="en-US" sz="1600" dirty="0"/>
            </a:br>
            <a:r>
              <a:rPr lang="en-US" sz="1600" dirty="0"/>
              <a:t>CloudFormation, Terraform, ... ...</a:t>
            </a:r>
          </a:p>
          <a:p>
            <a:pPr lvl="1"/>
            <a:r>
              <a:rPr lang="en-US" sz="1600" dirty="0"/>
              <a:t>GitHub actions.</a:t>
            </a:r>
          </a:p>
          <a:p>
            <a:pPr lvl="1"/>
            <a:r>
              <a:rPr lang="en-US" sz="1600" dirty="0"/>
              <a:t>... ...</a:t>
            </a:r>
          </a:p>
        </p:txBody>
      </p:sp>
      <p:sp>
        <p:nvSpPr>
          <p:cNvPr id="3" name="Title 2">
            <a:extLst>
              <a:ext uri="{FF2B5EF4-FFF2-40B4-BE49-F238E27FC236}">
                <a16:creationId xmlns:a16="http://schemas.microsoft.com/office/drawing/2014/main" id="{A62EECD9-472E-030B-7F06-CFFFFD527D11}"/>
              </a:ext>
            </a:extLst>
          </p:cNvPr>
          <p:cNvSpPr>
            <a:spLocks noGrp="1"/>
          </p:cNvSpPr>
          <p:nvPr>
            <p:ph type="title"/>
          </p:nvPr>
        </p:nvSpPr>
        <p:spPr/>
        <p:txBody>
          <a:bodyPr/>
          <a:lstStyle/>
          <a:p>
            <a:r>
              <a:rPr lang="en-US" dirty="0"/>
              <a:t>Automating Deployment</a:t>
            </a:r>
          </a:p>
        </p:txBody>
      </p:sp>
      <p:pic>
        <p:nvPicPr>
          <p:cNvPr id="4" name="Picture 3">
            <a:extLst>
              <a:ext uri="{FF2B5EF4-FFF2-40B4-BE49-F238E27FC236}">
                <a16:creationId xmlns:a16="http://schemas.microsoft.com/office/drawing/2014/main" id="{E59BD289-E535-31AE-E207-577D26D5B4E2}"/>
              </a:ext>
            </a:extLst>
          </p:cNvPr>
          <p:cNvPicPr>
            <a:picLocks noChangeAspect="1"/>
          </p:cNvPicPr>
          <p:nvPr/>
        </p:nvPicPr>
        <p:blipFill>
          <a:blip r:embed="rId2"/>
          <a:stretch>
            <a:fillRect/>
          </a:stretch>
        </p:blipFill>
        <p:spPr>
          <a:xfrm>
            <a:off x="4191000" y="604552"/>
            <a:ext cx="4799544" cy="3027939"/>
          </a:xfrm>
          <a:prstGeom prst="rect">
            <a:avLst/>
          </a:prstGeom>
        </p:spPr>
      </p:pic>
      <p:sp>
        <p:nvSpPr>
          <p:cNvPr id="6" name="TextBox 5">
            <a:extLst>
              <a:ext uri="{FF2B5EF4-FFF2-40B4-BE49-F238E27FC236}">
                <a16:creationId xmlns:a16="http://schemas.microsoft.com/office/drawing/2014/main" id="{07ECD3B7-E2DF-3D9A-2BD4-E5B41BA6E39D}"/>
              </a:ext>
            </a:extLst>
          </p:cNvPr>
          <p:cNvSpPr txBox="1"/>
          <p:nvPr/>
        </p:nvSpPr>
        <p:spPr>
          <a:xfrm>
            <a:off x="4876800" y="3792724"/>
            <a:ext cx="3886200" cy="430887"/>
          </a:xfrm>
          <a:prstGeom prst="rect">
            <a:avLst/>
          </a:prstGeom>
          <a:noFill/>
        </p:spPr>
        <p:txBody>
          <a:bodyPr wrap="square">
            <a:spAutoFit/>
          </a:bodyPr>
          <a:lstStyle/>
          <a:p>
            <a:r>
              <a:rPr lang="en-US" sz="1100" dirty="0">
                <a:hlinkClick r:id="rId3"/>
              </a:rPr>
              <a:t>https://github.com/byangular/angular-github-actions-s3-deploy</a:t>
            </a:r>
            <a:endParaRPr lang="en-US" sz="1100" dirty="0"/>
          </a:p>
          <a:p>
            <a:r>
              <a:rPr lang="en-US" sz="1100" dirty="0"/>
              <a:t>One of many tutorials and tools.</a:t>
            </a:r>
          </a:p>
        </p:txBody>
      </p:sp>
    </p:spTree>
    <p:extLst>
      <p:ext uri="{BB962C8B-B14F-4D97-AF65-F5344CB8AC3E}">
        <p14:creationId xmlns:p14="http://schemas.microsoft.com/office/powerpoint/2010/main" val="1933150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422AD4-CFD4-D675-6BE7-32317ED94C51}"/>
              </a:ext>
            </a:extLst>
          </p:cNvPr>
          <p:cNvSpPr>
            <a:spLocks noGrp="1"/>
          </p:cNvSpPr>
          <p:nvPr>
            <p:ph idx="1"/>
          </p:nvPr>
        </p:nvSpPr>
        <p:spPr>
          <a:xfrm>
            <a:off x="144861" y="514350"/>
            <a:ext cx="8839200" cy="1676400"/>
          </a:xfrm>
        </p:spPr>
        <p:txBody>
          <a:bodyPr/>
          <a:lstStyle/>
          <a:p>
            <a:r>
              <a:rPr lang="en-US" sz="1400" dirty="0"/>
              <a:t>We have seen how to use S3:</a:t>
            </a:r>
          </a:p>
          <a:p>
            <a:pPr lvl="1"/>
            <a:r>
              <a:rPr lang="en-US" sz="1200" dirty="0"/>
              <a:t>Via an API from within a program.</a:t>
            </a:r>
          </a:p>
          <a:p>
            <a:pPr lvl="1"/>
            <a:r>
              <a:rPr lang="en-US" sz="1200" dirty="0"/>
              <a:t>For deploying and serving a web application and content, including images.</a:t>
            </a:r>
          </a:p>
          <a:p>
            <a:pPr lvl="1"/>
            <a:r>
              <a:rPr lang="en-US" sz="1200" dirty="0"/>
              <a:t>You can use the same technique for audio, video, etc. but most scenarios use a specialized streaming service on top of blob stores.</a:t>
            </a:r>
          </a:p>
          <a:p>
            <a:r>
              <a:rPr lang="en-US" sz="1400" dirty="0"/>
              <a:t>Microservices and web applications also use BLOB storage for upload/download of large items, e.g. files. RF Advisor used this approach on Azure.</a:t>
            </a:r>
          </a:p>
        </p:txBody>
      </p:sp>
      <p:sp>
        <p:nvSpPr>
          <p:cNvPr id="3" name="Title 2">
            <a:extLst>
              <a:ext uri="{FF2B5EF4-FFF2-40B4-BE49-F238E27FC236}">
                <a16:creationId xmlns:a16="http://schemas.microsoft.com/office/drawing/2014/main" id="{C0AAAD99-EA77-610D-8BA1-FD3EEC7F7FB8}"/>
              </a:ext>
            </a:extLst>
          </p:cNvPr>
          <p:cNvSpPr>
            <a:spLocks noGrp="1"/>
          </p:cNvSpPr>
          <p:nvPr>
            <p:ph type="title"/>
          </p:nvPr>
        </p:nvSpPr>
        <p:spPr/>
        <p:txBody>
          <a:bodyPr/>
          <a:lstStyle/>
          <a:p>
            <a:r>
              <a:rPr lang="en-US" dirty="0"/>
              <a:t>BLOB/Attachment Management</a:t>
            </a:r>
          </a:p>
        </p:txBody>
      </p:sp>
      <p:pic>
        <p:nvPicPr>
          <p:cNvPr id="2050" name="Picture 2">
            <a:extLst>
              <a:ext uri="{FF2B5EF4-FFF2-40B4-BE49-F238E27FC236}">
                <a16:creationId xmlns:a16="http://schemas.microsoft.com/office/drawing/2014/main" id="{0E8836D8-C686-5D07-692F-56B71F699D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771" y="2215624"/>
            <a:ext cx="5038525" cy="23171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AC823BF-5BAB-F37C-7361-F98546D7B295}"/>
              </a:ext>
            </a:extLst>
          </p:cNvPr>
          <p:cNvSpPr txBox="1"/>
          <p:nvPr/>
        </p:nvSpPr>
        <p:spPr>
          <a:xfrm>
            <a:off x="4184073" y="2027398"/>
            <a:ext cx="4793061" cy="215444"/>
          </a:xfrm>
          <a:prstGeom prst="rect">
            <a:avLst/>
          </a:prstGeom>
          <a:noFill/>
        </p:spPr>
        <p:txBody>
          <a:bodyPr wrap="square">
            <a:spAutoFit/>
          </a:bodyPr>
          <a:lstStyle/>
          <a:p>
            <a:r>
              <a:rPr lang="en-US" sz="800" dirty="0"/>
              <a:t>https://</a:t>
            </a:r>
            <a:r>
              <a:rPr lang="en-US" sz="800" dirty="0" err="1"/>
              <a:t>aws.amazon.com</a:t>
            </a:r>
            <a:r>
              <a:rPr lang="en-US" sz="800" dirty="0"/>
              <a:t>/blogs/compute/uploading-to-amazon-s3-directly-from-a-web-or-mobile-application/</a:t>
            </a:r>
          </a:p>
        </p:txBody>
      </p:sp>
      <p:sp>
        <p:nvSpPr>
          <p:cNvPr id="8" name="TextBox 7">
            <a:extLst>
              <a:ext uri="{FF2B5EF4-FFF2-40B4-BE49-F238E27FC236}">
                <a16:creationId xmlns:a16="http://schemas.microsoft.com/office/drawing/2014/main" id="{CC887034-59F1-17E9-571B-13C09DC4444A}"/>
              </a:ext>
            </a:extLst>
          </p:cNvPr>
          <p:cNvSpPr txBox="1"/>
          <p:nvPr/>
        </p:nvSpPr>
        <p:spPr>
          <a:xfrm>
            <a:off x="103909" y="4311698"/>
            <a:ext cx="4114800" cy="261610"/>
          </a:xfrm>
          <a:prstGeom prst="rect">
            <a:avLst/>
          </a:prstGeom>
          <a:noFill/>
        </p:spPr>
        <p:txBody>
          <a:bodyPr wrap="square">
            <a:spAutoFit/>
          </a:bodyPr>
          <a:lstStyle/>
          <a:p>
            <a:r>
              <a:rPr lang="en-US" sz="1100" dirty="0"/>
              <a:t>https://</a:t>
            </a:r>
            <a:r>
              <a:rPr lang="en-US" sz="1100" dirty="0" err="1"/>
              <a:t>github.com</a:t>
            </a:r>
            <a:r>
              <a:rPr lang="en-US" sz="1100" dirty="0"/>
              <a:t>/</a:t>
            </a:r>
            <a:r>
              <a:rPr lang="en-US" sz="1100" dirty="0" err="1"/>
              <a:t>aws</a:t>
            </a:r>
            <a:r>
              <a:rPr lang="en-US" sz="1100" dirty="0"/>
              <a:t>-samples/amazon-s3-presigned-urls-aws-sam</a:t>
            </a:r>
          </a:p>
        </p:txBody>
      </p:sp>
      <p:pic>
        <p:nvPicPr>
          <p:cNvPr id="7" name="Picture 6">
            <a:extLst>
              <a:ext uri="{FF2B5EF4-FFF2-40B4-BE49-F238E27FC236}">
                <a16:creationId xmlns:a16="http://schemas.microsoft.com/office/drawing/2014/main" id="{D798925A-580E-BF18-30B0-DEE2F644A68E}"/>
              </a:ext>
            </a:extLst>
          </p:cNvPr>
          <p:cNvPicPr>
            <a:picLocks noChangeAspect="1"/>
          </p:cNvPicPr>
          <p:nvPr/>
        </p:nvPicPr>
        <p:blipFill>
          <a:blip r:embed="rId3"/>
          <a:stretch>
            <a:fillRect/>
          </a:stretch>
        </p:blipFill>
        <p:spPr>
          <a:xfrm>
            <a:off x="304800" y="2242842"/>
            <a:ext cx="2691402" cy="2057400"/>
          </a:xfrm>
          <a:prstGeom prst="rect">
            <a:avLst/>
          </a:prstGeom>
        </p:spPr>
      </p:pic>
    </p:spTree>
    <p:extLst>
      <p:ext uri="{BB962C8B-B14F-4D97-AF65-F5344CB8AC3E}">
        <p14:creationId xmlns:p14="http://schemas.microsoft.com/office/powerpoint/2010/main" val="1140996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Concepts</a:t>
            </a:r>
          </a:p>
        </p:txBody>
      </p:sp>
      <p:sp>
        <p:nvSpPr>
          <p:cNvPr id="4" name="TextBox 11">
            <a:extLst>
              <a:ext uri="{FF2B5EF4-FFF2-40B4-BE49-F238E27FC236}">
                <a16:creationId xmlns:a16="http://schemas.microsoft.com/office/drawing/2014/main" id="{412777B5-CCE3-4120-9329-5038D70D440E}"/>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3 – CDN-PaaS-DBaaS</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4283972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9F7D52-189F-E54F-BEBC-3B659C7E9EFA}"/>
              </a:ext>
            </a:extLst>
          </p:cNvPr>
          <p:cNvSpPr>
            <a:spLocks noGrp="1"/>
          </p:cNvSpPr>
          <p:nvPr>
            <p:ph idx="1"/>
          </p:nvPr>
        </p:nvSpPr>
        <p:spPr/>
        <p:txBody>
          <a:bodyPr/>
          <a:lstStyle/>
          <a:p>
            <a:r>
              <a:rPr lang="en-US" sz="1800" dirty="0"/>
              <a:t>We will follow two tutorials</a:t>
            </a:r>
          </a:p>
          <a:p>
            <a:pPr lvl="1"/>
            <a:r>
              <a:rPr lang="en-US" sz="1600" dirty="0">
                <a:hlinkClick r:id="rId2"/>
              </a:rPr>
              <a:t>https://docs.docker.com/language/python/</a:t>
            </a:r>
            <a:endParaRPr lang="en-US" sz="1600" dirty="0"/>
          </a:p>
          <a:p>
            <a:pPr lvl="1"/>
            <a:r>
              <a:rPr lang="en-US" sz="1600" dirty="0">
                <a:hlinkClick r:id="rId3"/>
              </a:rPr>
              <a:t>https://www.docker.com/blog/containerized-python-development-part-2/</a:t>
            </a:r>
            <a:br>
              <a:rPr lang="en-US" sz="1600" dirty="0"/>
            </a:br>
            <a:r>
              <a:rPr lang="en-US" sz="1600" dirty="0"/>
              <a:t>(/Users/</a:t>
            </a:r>
            <a:r>
              <a:rPr lang="en-US" sz="1600" dirty="0" err="1"/>
              <a:t>donaldferguson</a:t>
            </a:r>
            <a:r>
              <a:rPr lang="en-US" sz="1600" dirty="0"/>
              <a:t>/Dropbox/000-NewProjects/nginx-flask-</a:t>
            </a:r>
            <a:r>
              <a:rPr lang="en-US" sz="1600" dirty="0" err="1"/>
              <a:t>mysql</a:t>
            </a:r>
            <a:r>
              <a:rPr lang="en-US" sz="1600" dirty="0"/>
              <a:t>)</a:t>
            </a:r>
          </a:p>
          <a:p>
            <a:pPr marL="457200" lvl="1" indent="0">
              <a:buNone/>
            </a:pPr>
            <a:r>
              <a:rPr lang="en-US" dirty="0"/>
              <a:t>But, the in the future, basic idea is the same as we have previously followed.</a:t>
            </a:r>
          </a:p>
          <a:p>
            <a:r>
              <a:rPr lang="en-US" sz="1800" dirty="0"/>
              <a:t>The steps:</a:t>
            </a:r>
          </a:p>
          <a:p>
            <a:pPr lvl="1"/>
            <a:r>
              <a:rPr lang="en-US" sz="1600" dirty="0"/>
              <a:t>Find an example of something cool.</a:t>
            </a:r>
          </a:p>
          <a:p>
            <a:pPr lvl="1"/>
            <a:r>
              <a:rPr lang="en-US" sz="1600" dirty="0"/>
              <a:t>Download it, set it up and run it.</a:t>
            </a:r>
          </a:p>
          <a:p>
            <a:pPr lvl="1"/>
            <a:r>
              <a:rPr lang="en-US" sz="1600" dirty="0"/>
              <a:t>Modify it and add my application code and logic.</a:t>
            </a:r>
          </a:p>
          <a:p>
            <a:pPr lvl="1"/>
            <a:r>
              <a:rPr lang="en-US" sz="1600" dirty="0"/>
              <a:t>Push it somewhere, in this case Docker Hub. (I had to use GitHub)</a:t>
            </a:r>
          </a:p>
          <a:p>
            <a:pPr lvl="1"/>
            <a:r>
              <a:rPr lang="en-US" sz="1600" dirty="0"/>
              <a:t>Deploy on the cloud.  AWS gives you two or three options:</a:t>
            </a:r>
          </a:p>
          <a:p>
            <a:pPr lvl="2"/>
            <a:r>
              <a:rPr lang="en-US" sz="1400" dirty="0"/>
              <a:t>Docker on EC2</a:t>
            </a:r>
          </a:p>
          <a:p>
            <a:pPr lvl="2"/>
            <a:r>
              <a:rPr lang="en-US" sz="1400" dirty="0"/>
              <a:t>Elastic Container Service</a:t>
            </a:r>
          </a:p>
          <a:p>
            <a:pPr marL="514350" lvl="1" indent="0">
              <a:buNone/>
            </a:pPr>
            <a:r>
              <a:rPr lang="en-US" sz="1600" dirty="0"/>
              <a:t>We will start with EC2.</a:t>
            </a:r>
          </a:p>
        </p:txBody>
      </p:sp>
      <p:sp>
        <p:nvSpPr>
          <p:cNvPr id="3" name="Title 2">
            <a:extLst>
              <a:ext uri="{FF2B5EF4-FFF2-40B4-BE49-F238E27FC236}">
                <a16:creationId xmlns:a16="http://schemas.microsoft.com/office/drawing/2014/main" id="{8972469B-E4D3-F045-985E-442B0E7D1847}"/>
              </a:ext>
            </a:extLst>
          </p:cNvPr>
          <p:cNvSpPr>
            <a:spLocks noGrp="1"/>
          </p:cNvSpPr>
          <p:nvPr>
            <p:ph type="title"/>
          </p:nvPr>
        </p:nvSpPr>
        <p:spPr/>
        <p:txBody>
          <a:bodyPr/>
          <a:lstStyle/>
          <a:p>
            <a:r>
              <a:rPr lang="en-US" dirty="0"/>
              <a:t>Simple Tutorial</a:t>
            </a:r>
          </a:p>
        </p:txBody>
      </p:sp>
    </p:spTree>
    <p:extLst>
      <p:ext uri="{BB962C8B-B14F-4D97-AF65-F5344CB8AC3E}">
        <p14:creationId xmlns:p14="http://schemas.microsoft.com/office/powerpoint/2010/main" val="41899937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F913A6-FA10-67A8-8EC6-413D066AEEF1}"/>
              </a:ext>
            </a:extLst>
          </p:cNvPr>
          <p:cNvSpPr>
            <a:spLocks noGrp="1"/>
          </p:cNvSpPr>
          <p:nvPr>
            <p:ph idx="1"/>
          </p:nvPr>
        </p:nvSpPr>
        <p:spPr/>
        <p:txBody>
          <a:bodyPr/>
          <a:lstStyle/>
          <a:p>
            <a:r>
              <a:rPr lang="en-US" dirty="0"/>
              <a:t>Walk through project:</a:t>
            </a:r>
          </a:p>
          <a:p>
            <a:pPr lvl="1"/>
            <a:r>
              <a:rPr lang="en-US" dirty="0"/>
              <a:t>/Users/</a:t>
            </a:r>
            <a:r>
              <a:rPr lang="en-US" dirty="0" err="1"/>
              <a:t>donaldferguson</a:t>
            </a:r>
            <a:r>
              <a:rPr lang="en-US" dirty="0"/>
              <a:t>/Dropbox/000-NewProjects/E6156F23/python-docker</a:t>
            </a:r>
          </a:p>
          <a:p>
            <a:pPr lvl="1"/>
            <a:r>
              <a:rPr lang="en-US" dirty="0"/>
              <a:t>https://</a:t>
            </a:r>
            <a:r>
              <a:rPr lang="en-US" dirty="0" err="1"/>
              <a:t>github.com</a:t>
            </a:r>
            <a:r>
              <a:rPr lang="en-US" dirty="0"/>
              <a:t>/</a:t>
            </a:r>
            <a:r>
              <a:rPr lang="en-US" dirty="0" err="1"/>
              <a:t>donald</a:t>
            </a:r>
            <a:r>
              <a:rPr lang="en-US" dirty="0"/>
              <a:t>-f-</a:t>
            </a:r>
            <a:r>
              <a:rPr lang="en-US" dirty="0" err="1"/>
              <a:t>ferguson</a:t>
            </a:r>
            <a:r>
              <a:rPr lang="en-US" dirty="0"/>
              <a:t>/python-</a:t>
            </a:r>
            <a:r>
              <a:rPr lang="en-US" dirty="0" err="1"/>
              <a:t>docker.git</a:t>
            </a:r>
            <a:endParaRPr lang="en-US" dirty="0"/>
          </a:p>
        </p:txBody>
      </p:sp>
      <p:sp>
        <p:nvSpPr>
          <p:cNvPr id="3" name="Title 2">
            <a:extLst>
              <a:ext uri="{FF2B5EF4-FFF2-40B4-BE49-F238E27FC236}">
                <a16:creationId xmlns:a16="http://schemas.microsoft.com/office/drawing/2014/main" id="{C682FE98-A272-0ED6-AA49-E6E34920F63F}"/>
              </a:ext>
            </a:extLst>
          </p:cNvPr>
          <p:cNvSpPr>
            <a:spLocks noGrp="1"/>
          </p:cNvSpPr>
          <p:nvPr>
            <p:ph type="title"/>
          </p:nvPr>
        </p:nvSpPr>
        <p:spPr/>
        <p:txBody>
          <a:bodyPr/>
          <a:lstStyle/>
          <a:p>
            <a:r>
              <a:rPr lang="en-US" dirty="0"/>
              <a:t>Simple Flask Example</a:t>
            </a:r>
          </a:p>
        </p:txBody>
      </p:sp>
    </p:spTree>
    <p:extLst>
      <p:ext uri="{BB962C8B-B14F-4D97-AF65-F5344CB8AC3E}">
        <p14:creationId xmlns:p14="http://schemas.microsoft.com/office/powerpoint/2010/main" val="10907595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BD3D33-9394-E44B-8F35-7C8227610F67}"/>
              </a:ext>
            </a:extLst>
          </p:cNvPr>
          <p:cNvSpPr>
            <a:spLocks noGrp="1"/>
          </p:cNvSpPr>
          <p:nvPr>
            <p:ph idx="1"/>
          </p:nvPr>
        </p:nvSpPr>
        <p:spPr>
          <a:xfrm>
            <a:off x="86284" y="552450"/>
            <a:ext cx="8839200" cy="4038600"/>
          </a:xfrm>
        </p:spPr>
        <p:txBody>
          <a:bodyPr/>
          <a:lstStyle/>
          <a:p>
            <a:r>
              <a:rPr lang="en-US" dirty="0"/>
              <a:t>The simplest thing to do is to:</a:t>
            </a:r>
          </a:p>
          <a:p>
            <a:pPr lvl="1"/>
            <a:r>
              <a:rPr lang="en-US" dirty="0"/>
              <a:t>Tag and push your instance to Docker Hub.</a:t>
            </a:r>
          </a:p>
          <a:p>
            <a:pPr lvl="1"/>
            <a:r>
              <a:rPr lang="en-US" dirty="0"/>
              <a:t>Create an EC2, then install and start Docker</a:t>
            </a:r>
          </a:p>
          <a:p>
            <a:pPr lvl="1"/>
            <a:r>
              <a:rPr lang="en-US" dirty="0"/>
              <a:t>Pull the image, run it, remembering to expose the ports.</a:t>
            </a:r>
          </a:p>
          <a:p>
            <a:pPr lvl="1"/>
            <a:r>
              <a:rPr lang="en-US" dirty="0"/>
              <a:t>Test it locally with curl</a:t>
            </a:r>
          </a:p>
          <a:p>
            <a:pPr lvl="1"/>
            <a:r>
              <a:rPr lang="en-US" dirty="0"/>
              <a:t>Update security group to expose port.</a:t>
            </a:r>
          </a:p>
          <a:p>
            <a:r>
              <a:rPr lang="en-US" dirty="0"/>
              <a:t>In my case:</a:t>
            </a:r>
          </a:p>
          <a:p>
            <a:pPr lvl="1"/>
            <a:r>
              <a:rPr lang="en-US" dirty="0"/>
              <a:t>I have an ARM Mac.</a:t>
            </a:r>
          </a:p>
          <a:p>
            <a:pPr lvl="1"/>
            <a:r>
              <a:rPr lang="en-US" dirty="0"/>
              <a:t>The Amazon instances is x86</a:t>
            </a:r>
          </a:p>
          <a:p>
            <a:pPr lvl="1"/>
            <a:r>
              <a:rPr lang="en-US" dirty="0"/>
              <a:t>So, I clone the project and rebuild locally.</a:t>
            </a:r>
          </a:p>
          <a:p>
            <a:r>
              <a:rPr lang="en-US" dirty="0"/>
              <a:t>There is a way to specify the architecture in an environment variable when building. This allows build on ARM for x86 and vice-versa.</a:t>
            </a:r>
          </a:p>
        </p:txBody>
      </p:sp>
      <p:sp>
        <p:nvSpPr>
          <p:cNvPr id="3" name="Title 2">
            <a:extLst>
              <a:ext uri="{FF2B5EF4-FFF2-40B4-BE49-F238E27FC236}">
                <a16:creationId xmlns:a16="http://schemas.microsoft.com/office/drawing/2014/main" id="{5E7E1F25-7EF6-B049-97AA-599D4D8DBAFE}"/>
              </a:ext>
            </a:extLst>
          </p:cNvPr>
          <p:cNvSpPr>
            <a:spLocks noGrp="1"/>
          </p:cNvSpPr>
          <p:nvPr>
            <p:ph type="title"/>
          </p:nvPr>
        </p:nvSpPr>
        <p:spPr/>
        <p:txBody>
          <a:bodyPr/>
          <a:lstStyle/>
          <a:p>
            <a:r>
              <a:rPr lang="en-US" dirty="0"/>
              <a:t>Deploying to EC2</a:t>
            </a:r>
          </a:p>
        </p:txBody>
      </p:sp>
    </p:spTree>
    <p:extLst>
      <p:ext uri="{BB962C8B-B14F-4D97-AF65-F5344CB8AC3E}">
        <p14:creationId xmlns:p14="http://schemas.microsoft.com/office/powerpoint/2010/main" val="736671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Microservices Continued</a:t>
            </a:r>
            <a:endParaRPr lang="en-US" altLang="en-US" sz="1600" i="1" dirty="0">
              <a:solidFill>
                <a:schemeClr val="bg1"/>
              </a:solidFill>
            </a:endParaRPr>
          </a:p>
        </p:txBody>
      </p:sp>
      <p:sp>
        <p:nvSpPr>
          <p:cNvPr id="3" name="TextBox 11">
            <a:extLst>
              <a:ext uri="{FF2B5EF4-FFF2-40B4-BE49-F238E27FC236}">
                <a16:creationId xmlns:a16="http://schemas.microsoft.com/office/drawing/2014/main" id="{67429935-BACF-E84F-8F7B-B130882F4D1F}"/>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3 – CDN-PaaS-DBaaS</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1485630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 to PaaS</a:t>
            </a:r>
            <a:br>
              <a:rPr lang="en-US" altLang="en-US" sz="2800" i="1" dirty="0">
                <a:solidFill>
                  <a:schemeClr val="bg1"/>
                </a:solidFill>
              </a:rPr>
            </a:br>
            <a:r>
              <a:rPr lang="en-US" altLang="en-US" sz="2800" i="1" dirty="0">
                <a:solidFill>
                  <a:schemeClr val="bg1"/>
                </a:solidFill>
              </a:rPr>
              <a:t>Elastic Beanstalk</a:t>
            </a:r>
            <a:endParaRPr lang="en-US" altLang="en-US" sz="1600" i="1" dirty="0">
              <a:solidFill>
                <a:schemeClr val="bg1"/>
              </a:solidFill>
            </a:endParaRPr>
          </a:p>
        </p:txBody>
      </p:sp>
      <p:sp>
        <p:nvSpPr>
          <p:cNvPr id="8" name="TextBox 11">
            <a:extLst>
              <a:ext uri="{FF2B5EF4-FFF2-40B4-BE49-F238E27FC236}">
                <a16:creationId xmlns:a16="http://schemas.microsoft.com/office/drawing/2014/main" id="{33D3DB4D-DED8-E541-867F-CEF80ED3E18E}"/>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17</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Microservices, REST, Containers, PaaS, S3</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1256208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03A619-D831-5A4D-BCC6-0801BD3FC7F2}"/>
              </a:ext>
            </a:extLst>
          </p:cNvPr>
          <p:cNvSpPr>
            <a:spLocks noGrp="1"/>
          </p:cNvSpPr>
          <p:nvPr>
            <p:ph idx="1"/>
          </p:nvPr>
        </p:nvSpPr>
        <p:spPr>
          <a:xfrm>
            <a:off x="172570" y="590550"/>
            <a:ext cx="8819030" cy="4038600"/>
          </a:xfrm>
        </p:spPr>
        <p:txBody>
          <a:bodyPr/>
          <a:lstStyle/>
          <a:p>
            <a:r>
              <a:rPr lang="en-US" sz="1600" dirty="0"/>
              <a:t>” Platform as a service (PaaS) is an enabler for software development where a third-party service provider delivers a platform to customers so they can develop, run, and manage software applications without the need to build and maintain the underlying infrastructure themselves.”</a:t>
            </a:r>
            <a:br>
              <a:rPr lang="en-US" sz="1600" dirty="0"/>
            </a:br>
            <a:r>
              <a:rPr lang="en-US" sz="1600" dirty="0"/>
              <a:t>(</a:t>
            </a:r>
            <a:r>
              <a:rPr lang="en-US" sz="1600" dirty="0">
                <a:hlinkClick r:id="rId2"/>
              </a:rPr>
              <a:t>https://www.infoworld.com/article/3223434/what-is-paas-a-simpler-way-to-build-software-applications.html</a:t>
            </a:r>
            <a:r>
              <a:rPr lang="en-US" sz="1600" dirty="0"/>
              <a:t>)</a:t>
            </a:r>
          </a:p>
          <a:p>
            <a:endParaRPr lang="en-US" sz="1600" dirty="0"/>
          </a:p>
          <a:p>
            <a:r>
              <a:rPr lang="en-US" sz="1600" dirty="0"/>
              <a:t>“Platform as a service (PaaS) is a complete development and deployment environment in the cloud, with resources that enable you to deliver everything from simple cloud-based apps to sophisticated, cloud-enabled enterprise applications. </a:t>
            </a:r>
            <a:br>
              <a:rPr lang="en-US" sz="1600" dirty="0"/>
            </a:br>
            <a:r>
              <a:rPr lang="en-US" sz="1600" dirty="0"/>
              <a:t>... ...</a:t>
            </a:r>
            <a:br>
              <a:rPr lang="en-US" sz="1600" dirty="0"/>
            </a:br>
            <a:r>
              <a:rPr lang="en-US" sz="1600" dirty="0"/>
              <a:t>PaaS allows you to avoid the expense and complexity of buying and managing software licenses, the underlying application infrastructure and middleware, container orchestrators such as Kubernetes, or the development tools and other resources. You manage the applications and services you develop, and the cloud service provider typically manages everything else.</a:t>
            </a:r>
            <a:br>
              <a:rPr lang="en-US" sz="1600" dirty="0"/>
            </a:br>
            <a:r>
              <a:rPr lang="en-US" sz="1600" dirty="0"/>
              <a:t>(https://</a:t>
            </a:r>
            <a:r>
              <a:rPr lang="en-US" sz="1600" dirty="0" err="1"/>
              <a:t>azure.microsoft.com</a:t>
            </a:r>
            <a:r>
              <a:rPr lang="en-US" sz="1600" dirty="0"/>
              <a:t>/</a:t>
            </a:r>
            <a:r>
              <a:rPr lang="en-US" sz="1600" dirty="0" err="1"/>
              <a:t>en</a:t>
            </a:r>
            <a:r>
              <a:rPr lang="en-US" sz="1600" dirty="0"/>
              <a:t>-us/overview/what-is-</a:t>
            </a:r>
            <a:r>
              <a:rPr lang="en-US" sz="1600" dirty="0" err="1"/>
              <a:t>paas</a:t>
            </a:r>
            <a:r>
              <a:rPr lang="en-US" sz="1600" dirty="0"/>
              <a:t>/)</a:t>
            </a:r>
          </a:p>
        </p:txBody>
      </p:sp>
      <p:sp>
        <p:nvSpPr>
          <p:cNvPr id="3" name="Title 2">
            <a:extLst>
              <a:ext uri="{FF2B5EF4-FFF2-40B4-BE49-F238E27FC236}">
                <a16:creationId xmlns:a16="http://schemas.microsoft.com/office/drawing/2014/main" id="{E119870E-A36E-904F-863A-261023A46110}"/>
              </a:ext>
            </a:extLst>
          </p:cNvPr>
          <p:cNvSpPr>
            <a:spLocks noGrp="1"/>
          </p:cNvSpPr>
          <p:nvPr>
            <p:ph type="title"/>
          </p:nvPr>
        </p:nvSpPr>
        <p:spPr/>
        <p:txBody>
          <a:bodyPr/>
          <a:lstStyle/>
          <a:p>
            <a:r>
              <a:rPr lang="en-US" dirty="0"/>
              <a:t>Platform-as-a-Service</a:t>
            </a:r>
          </a:p>
        </p:txBody>
      </p:sp>
    </p:spTree>
    <p:extLst>
      <p:ext uri="{BB962C8B-B14F-4D97-AF65-F5344CB8AC3E}">
        <p14:creationId xmlns:p14="http://schemas.microsoft.com/office/powerpoint/2010/main" val="2767434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D4A8558-4BCE-7745-979C-D981576EF0CF}"/>
              </a:ext>
            </a:extLst>
          </p:cNvPr>
          <p:cNvSpPr>
            <a:spLocks noGrp="1"/>
          </p:cNvSpPr>
          <p:nvPr>
            <p:ph idx="1"/>
          </p:nvPr>
        </p:nvSpPr>
        <p:spPr>
          <a:xfrm>
            <a:off x="-1" y="2717981"/>
            <a:ext cx="8839200" cy="1987370"/>
          </a:xfrm>
        </p:spPr>
        <p:txBody>
          <a:bodyPr/>
          <a:lstStyle/>
          <a:p>
            <a:r>
              <a:rPr lang="en-US" sz="1400" dirty="0"/>
              <a:t>Simplistically, PaaS adds two additional layers on top of IaaS:</a:t>
            </a:r>
          </a:p>
          <a:p>
            <a:pPr lvl="1"/>
            <a:r>
              <a:rPr lang="en-US" sz="1200" dirty="0"/>
              <a:t>Runtime means the language environment, libraries, etc. your application needs. For example, in our case this will mean a predefined and configured Flask environment.</a:t>
            </a:r>
          </a:p>
          <a:p>
            <a:pPr lvl="1"/>
            <a:r>
              <a:rPr lang="en-US" sz="1200" dirty="0"/>
              <a:t>“Middleware is a type of computer software that provides services to software applications beyond those available from the operating system.” (</a:t>
            </a:r>
            <a:r>
              <a:rPr lang="en-US" sz="1200" dirty="0">
                <a:hlinkClick r:id="rId2"/>
              </a:rPr>
              <a:t>https://en.wikipedia.org/wiki/Middleware</a:t>
            </a:r>
            <a:r>
              <a:rPr lang="en-US" sz="1200" dirty="0"/>
              <a:t>)</a:t>
            </a:r>
          </a:p>
          <a:p>
            <a:r>
              <a:rPr lang="en-US" sz="1400" dirty="0"/>
              <a:t>Basically, you do not have to build an application execution environment by installing libraries, services, ... You application “goes into a premade environment.”</a:t>
            </a:r>
          </a:p>
          <a:p>
            <a:r>
              <a:rPr lang="en-US" sz="1400" dirty="0"/>
              <a:t>Less flexible and customizable than IaaS but can be more productive to use for application scenarios.</a:t>
            </a:r>
          </a:p>
        </p:txBody>
      </p:sp>
      <p:sp>
        <p:nvSpPr>
          <p:cNvPr id="3" name="Title 2">
            <a:extLst>
              <a:ext uri="{FF2B5EF4-FFF2-40B4-BE49-F238E27FC236}">
                <a16:creationId xmlns:a16="http://schemas.microsoft.com/office/drawing/2014/main" id="{FA8E9F64-6733-9149-90E1-1EFDC7EC3B26}"/>
              </a:ext>
            </a:extLst>
          </p:cNvPr>
          <p:cNvSpPr>
            <a:spLocks noGrp="1"/>
          </p:cNvSpPr>
          <p:nvPr>
            <p:ph type="title"/>
          </p:nvPr>
        </p:nvSpPr>
        <p:spPr/>
        <p:txBody>
          <a:bodyPr/>
          <a:lstStyle/>
          <a:p>
            <a:r>
              <a:rPr lang="en-US" dirty="0"/>
              <a:t>Platform-as-a-Service</a:t>
            </a:r>
          </a:p>
        </p:txBody>
      </p:sp>
      <p:pic>
        <p:nvPicPr>
          <p:cNvPr id="7" name="Picture 6">
            <a:extLst>
              <a:ext uri="{FF2B5EF4-FFF2-40B4-BE49-F238E27FC236}">
                <a16:creationId xmlns:a16="http://schemas.microsoft.com/office/drawing/2014/main" id="{5366D96A-4817-1649-99A7-C10E5B1F2505}"/>
              </a:ext>
            </a:extLst>
          </p:cNvPr>
          <p:cNvPicPr>
            <a:picLocks noChangeAspect="1"/>
          </p:cNvPicPr>
          <p:nvPr/>
        </p:nvPicPr>
        <p:blipFill>
          <a:blip r:embed="rId3"/>
          <a:stretch>
            <a:fillRect/>
          </a:stretch>
        </p:blipFill>
        <p:spPr>
          <a:xfrm>
            <a:off x="172570" y="590550"/>
            <a:ext cx="3671299" cy="2067901"/>
          </a:xfrm>
          <a:prstGeom prst="rect">
            <a:avLst/>
          </a:prstGeom>
        </p:spPr>
      </p:pic>
      <p:pic>
        <p:nvPicPr>
          <p:cNvPr id="3074" name="Picture 2">
            <a:extLst>
              <a:ext uri="{FF2B5EF4-FFF2-40B4-BE49-F238E27FC236}">
                <a16:creationId xmlns:a16="http://schemas.microsoft.com/office/drawing/2014/main" id="{766F41A7-9DA1-BB4D-9F2E-511471FAD6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95250"/>
            <a:ext cx="4402667" cy="247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064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D4B45B3-09D5-974D-0193-702884E243C8}"/>
              </a:ext>
            </a:extLst>
          </p:cNvPr>
          <p:cNvSpPr>
            <a:spLocks noGrp="1"/>
          </p:cNvSpPr>
          <p:nvPr>
            <p:ph idx="1"/>
          </p:nvPr>
        </p:nvSpPr>
        <p:spPr/>
        <p:txBody>
          <a:bodyPr/>
          <a:lstStyle/>
          <a:p>
            <a:r>
              <a:rPr lang="en-US" sz="6000" dirty="0"/>
              <a:t>We will start in a minute or two.</a:t>
            </a:r>
          </a:p>
        </p:txBody>
      </p:sp>
      <p:sp>
        <p:nvSpPr>
          <p:cNvPr id="3" name="Title 2">
            <a:extLst>
              <a:ext uri="{FF2B5EF4-FFF2-40B4-BE49-F238E27FC236}">
                <a16:creationId xmlns:a16="http://schemas.microsoft.com/office/drawing/2014/main" id="{2609A937-6158-0F57-8BF2-9FAC0580C6B6}"/>
              </a:ext>
            </a:extLst>
          </p:cNvPr>
          <p:cNvSpPr>
            <a:spLocks noGrp="1"/>
          </p:cNvSpPr>
          <p:nvPr>
            <p:ph type="title"/>
          </p:nvPr>
        </p:nvSpPr>
        <p:spPr/>
        <p:txBody>
          <a:bodyPr/>
          <a:lstStyle/>
          <a:p>
            <a:r>
              <a:rPr lang="en-US" dirty="0"/>
              <a:t>Lecture Start</a:t>
            </a:r>
          </a:p>
        </p:txBody>
      </p:sp>
    </p:spTree>
    <p:extLst>
      <p:ext uri="{BB962C8B-B14F-4D97-AF65-F5344CB8AC3E}">
        <p14:creationId xmlns:p14="http://schemas.microsoft.com/office/powerpoint/2010/main" val="20507022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7A55AD-111C-5A45-96B7-5862F2EAD394}"/>
              </a:ext>
            </a:extLst>
          </p:cNvPr>
          <p:cNvSpPr>
            <a:spLocks noGrp="1"/>
          </p:cNvSpPr>
          <p:nvPr>
            <p:ph idx="1"/>
          </p:nvPr>
        </p:nvSpPr>
        <p:spPr/>
        <p:txBody>
          <a:bodyPr/>
          <a:lstStyle/>
          <a:p>
            <a:r>
              <a:rPr lang="en-US" dirty="0"/>
              <a:t>This is a little hard to understand until you have done it a few times.</a:t>
            </a:r>
          </a:p>
          <a:p>
            <a:pPr lvl="1"/>
            <a:r>
              <a:rPr lang="en-US" dirty="0"/>
              <a:t>IaaS basically stops at the operating system layer. You are responsible for everything else your application code needs:</a:t>
            </a:r>
          </a:p>
          <a:p>
            <a:pPr lvl="2"/>
            <a:r>
              <a:rPr lang="en-US" dirty="0"/>
              <a:t>Database</a:t>
            </a:r>
          </a:p>
          <a:p>
            <a:pPr lvl="2"/>
            <a:r>
              <a:rPr lang="en-US" dirty="0"/>
              <a:t>Logging Service</a:t>
            </a:r>
          </a:p>
          <a:p>
            <a:pPr lvl="2"/>
            <a:r>
              <a:rPr lang="en-US" dirty="0"/>
              <a:t>... ...</a:t>
            </a:r>
          </a:p>
          <a:p>
            <a:pPr lvl="1"/>
            <a:r>
              <a:rPr lang="en-US" dirty="0"/>
              <a:t>PaaS provides a prebuilt environment with “your code goes here.”</a:t>
            </a:r>
          </a:p>
          <a:p>
            <a:r>
              <a:rPr lang="en-US" dirty="0"/>
              <a:t>The easiest way to see the difference is</a:t>
            </a:r>
          </a:p>
          <a:p>
            <a:pPr lvl="1"/>
            <a:r>
              <a:rPr lang="en-US" dirty="0"/>
              <a:t>You are using EC2 (or will be).</a:t>
            </a:r>
          </a:p>
          <a:p>
            <a:pPr lvl="1"/>
            <a:r>
              <a:rPr lang="en-US" dirty="0"/>
              <a:t>We will use a PaaS (Elastic Beanstalk)</a:t>
            </a:r>
            <a:br>
              <a:rPr lang="en-US" dirty="0"/>
            </a:br>
            <a:r>
              <a:rPr lang="en-US" dirty="0"/>
              <a:t>And you will get a feel for the differences.</a:t>
            </a:r>
          </a:p>
          <a:p>
            <a:r>
              <a:rPr lang="en-US" i="1" dirty="0"/>
              <a:t>So, let’s do this.</a:t>
            </a:r>
          </a:p>
        </p:txBody>
      </p:sp>
      <p:sp>
        <p:nvSpPr>
          <p:cNvPr id="3" name="Title 2">
            <a:extLst>
              <a:ext uri="{FF2B5EF4-FFF2-40B4-BE49-F238E27FC236}">
                <a16:creationId xmlns:a16="http://schemas.microsoft.com/office/drawing/2014/main" id="{DEC253E1-1073-984E-A656-2FC4950754FA}"/>
              </a:ext>
            </a:extLst>
          </p:cNvPr>
          <p:cNvSpPr>
            <a:spLocks noGrp="1"/>
          </p:cNvSpPr>
          <p:nvPr>
            <p:ph type="title"/>
          </p:nvPr>
        </p:nvSpPr>
        <p:spPr/>
        <p:txBody>
          <a:bodyPr/>
          <a:lstStyle/>
          <a:p>
            <a:r>
              <a:rPr lang="en-US" dirty="0"/>
              <a:t>Clarifying PaaS</a:t>
            </a:r>
          </a:p>
        </p:txBody>
      </p:sp>
    </p:spTree>
    <p:extLst>
      <p:ext uri="{BB962C8B-B14F-4D97-AF65-F5344CB8AC3E}">
        <p14:creationId xmlns:p14="http://schemas.microsoft.com/office/powerpoint/2010/main" val="1753810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CA718F-59C4-2B4A-986D-938CDA1F8D3D}"/>
              </a:ext>
            </a:extLst>
          </p:cNvPr>
          <p:cNvSpPr>
            <a:spLocks noGrp="1"/>
          </p:cNvSpPr>
          <p:nvPr>
            <p:ph idx="1"/>
          </p:nvPr>
        </p:nvSpPr>
        <p:spPr>
          <a:xfrm>
            <a:off x="152400" y="514350"/>
            <a:ext cx="8839200" cy="4038600"/>
          </a:xfrm>
        </p:spPr>
        <p:txBody>
          <a:bodyPr/>
          <a:lstStyle/>
          <a:p>
            <a:pPr>
              <a:spcBef>
                <a:spcPts val="0"/>
              </a:spcBef>
              <a:spcAft>
                <a:spcPts val="200"/>
              </a:spcAft>
            </a:pPr>
            <a:r>
              <a:rPr lang="en-US" sz="1600" dirty="0"/>
              <a:t>There are several reasonably good tutorials on using EB and Flask</a:t>
            </a:r>
          </a:p>
          <a:p>
            <a:pPr lvl="1">
              <a:spcBef>
                <a:spcPts val="0"/>
              </a:spcBef>
              <a:spcAft>
                <a:spcPts val="200"/>
              </a:spcAft>
            </a:pPr>
            <a:r>
              <a:rPr lang="en-US" sz="1400" dirty="0">
                <a:hlinkClick r:id="rId2"/>
              </a:rPr>
              <a:t>https://docs.aws.amazon.com/elasticbeanstalk/latest/dg/create-deploy-python-flask.html</a:t>
            </a:r>
            <a:endParaRPr lang="en-US" sz="1400" dirty="0"/>
          </a:p>
          <a:p>
            <a:pPr lvl="1">
              <a:spcBef>
                <a:spcPts val="0"/>
              </a:spcBef>
              <a:spcAft>
                <a:spcPts val="200"/>
              </a:spcAft>
            </a:pPr>
            <a:r>
              <a:rPr lang="en-US" sz="1400" dirty="0">
                <a:hlinkClick r:id="rId3"/>
              </a:rPr>
              <a:t>https://medium.com/analytics-vidhya/deploying-a-flask-app-to-aws-elastic-beanstalk-f320033fda3c</a:t>
            </a:r>
            <a:endParaRPr lang="en-US" sz="1400" dirty="0"/>
          </a:p>
          <a:p>
            <a:pPr>
              <a:spcBef>
                <a:spcPts val="0"/>
              </a:spcBef>
              <a:spcAft>
                <a:spcPts val="200"/>
              </a:spcAft>
            </a:pPr>
            <a:r>
              <a:rPr lang="en-US" sz="1600" dirty="0"/>
              <a:t>AWS and technology evolve. So, sometimes you have to tinker with them.</a:t>
            </a:r>
          </a:p>
          <a:p>
            <a:pPr>
              <a:spcBef>
                <a:spcPts val="0"/>
              </a:spcBef>
              <a:spcAft>
                <a:spcPts val="200"/>
              </a:spcAft>
            </a:pPr>
            <a:r>
              <a:rPr lang="en-US" sz="1600" dirty="0"/>
              <a:t>The first time you deploy, it can be error prone. But after you succeed, modifying or deploying new applications is “rinse and repeat.”</a:t>
            </a:r>
          </a:p>
          <a:p>
            <a:pPr>
              <a:spcBef>
                <a:spcPts val="0"/>
              </a:spcBef>
              <a:spcAft>
                <a:spcPts val="200"/>
              </a:spcAft>
            </a:pPr>
            <a:r>
              <a:rPr lang="en-US" sz="1600" dirty="0"/>
              <a:t>I normally just:</a:t>
            </a:r>
          </a:p>
          <a:p>
            <a:pPr lvl="1">
              <a:spcBef>
                <a:spcPts val="0"/>
              </a:spcBef>
              <a:spcAft>
                <a:spcPts val="200"/>
              </a:spcAft>
            </a:pPr>
            <a:r>
              <a:rPr lang="en-US" sz="1400" dirty="0"/>
              <a:t>Create an environment with the sample application.</a:t>
            </a:r>
          </a:p>
          <a:p>
            <a:pPr lvl="1">
              <a:spcBef>
                <a:spcPts val="0"/>
              </a:spcBef>
              <a:spcAft>
                <a:spcPts val="200"/>
              </a:spcAft>
            </a:pPr>
            <a:r>
              <a:rPr lang="en-US" sz="1400" dirty="0"/>
              <a:t>Download the sample and un-compress.</a:t>
            </a:r>
          </a:p>
          <a:p>
            <a:pPr lvl="1">
              <a:spcBef>
                <a:spcPts val="0"/>
              </a:spcBef>
              <a:spcAft>
                <a:spcPts val="200"/>
              </a:spcAft>
            </a:pPr>
            <a:r>
              <a:rPr lang="en-US" sz="1400" dirty="0"/>
              <a:t>Modify the application to add functions.</a:t>
            </a:r>
          </a:p>
          <a:p>
            <a:pPr lvl="1">
              <a:spcBef>
                <a:spcPts val="0"/>
              </a:spcBef>
              <a:spcAft>
                <a:spcPts val="200"/>
              </a:spcAft>
            </a:pPr>
            <a:r>
              <a:rPr lang="en-US" sz="1400" dirty="0"/>
              <a:t>Upload a new version.</a:t>
            </a:r>
          </a:p>
          <a:p>
            <a:pPr>
              <a:spcBef>
                <a:spcPts val="0"/>
              </a:spcBef>
              <a:spcAft>
                <a:spcPts val="200"/>
              </a:spcAft>
            </a:pPr>
            <a:r>
              <a:rPr lang="en-US" sz="1600" dirty="0"/>
              <a:t>There are a couple of issues:</a:t>
            </a:r>
          </a:p>
          <a:p>
            <a:pPr lvl="1">
              <a:spcBef>
                <a:spcPts val="0"/>
              </a:spcBef>
              <a:spcAft>
                <a:spcPts val="200"/>
              </a:spcAft>
            </a:pPr>
            <a:r>
              <a:rPr lang="en-US" sz="1400" dirty="0"/>
              <a:t>Make start with a new environment and add just the packages you need.</a:t>
            </a:r>
          </a:p>
          <a:p>
            <a:pPr lvl="1">
              <a:spcBef>
                <a:spcPts val="0"/>
              </a:spcBef>
              <a:spcAft>
                <a:spcPts val="200"/>
              </a:spcAft>
            </a:pPr>
            <a:r>
              <a:rPr lang="en-US" sz="1400" dirty="0"/>
              <a:t>If you add packages, you must use pip freeze &gt; </a:t>
            </a:r>
            <a:r>
              <a:rPr lang="en-US" sz="1400" dirty="0" err="1"/>
              <a:t>requirements.txt</a:t>
            </a:r>
            <a:r>
              <a:rPr lang="en-US" sz="1400" dirty="0"/>
              <a:t>.</a:t>
            </a:r>
          </a:p>
          <a:p>
            <a:pPr lvl="1">
              <a:spcBef>
                <a:spcPts val="0"/>
              </a:spcBef>
              <a:spcAft>
                <a:spcPts val="200"/>
              </a:spcAft>
            </a:pPr>
            <a:r>
              <a:rPr lang="en-US" sz="1400" dirty="0"/>
              <a:t>Zip acts weird, especially on Mac.</a:t>
            </a:r>
          </a:p>
          <a:p>
            <a:pPr lvl="2">
              <a:spcBef>
                <a:spcPts val="0"/>
              </a:spcBef>
              <a:spcAft>
                <a:spcPts val="200"/>
              </a:spcAft>
            </a:pPr>
            <a:r>
              <a:rPr lang="en-US" sz="1200" dirty="0"/>
              <a:t>Do not zip the folder. Go inside the folder and zip just the contents you need.</a:t>
            </a:r>
          </a:p>
          <a:p>
            <a:pPr lvl="2">
              <a:spcBef>
                <a:spcPts val="0"/>
              </a:spcBef>
              <a:spcAft>
                <a:spcPts val="200"/>
              </a:spcAft>
            </a:pPr>
            <a:r>
              <a:rPr lang="en-US" sz="1200" dirty="0"/>
              <a:t>On Mac: zip -r -X </a:t>
            </a:r>
            <a:r>
              <a:rPr lang="en-US" sz="1200" dirty="0" err="1"/>
              <a:t>Archive.zip</a:t>
            </a:r>
            <a:r>
              <a:rPr lang="en-US" sz="1200" dirty="0"/>
              <a:t> *</a:t>
            </a:r>
          </a:p>
        </p:txBody>
      </p:sp>
      <p:sp>
        <p:nvSpPr>
          <p:cNvPr id="3" name="Title 2">
            <a:extLst>
              <a:ext uri="{FF2B5EF4-FFF2-40B4-BE49-F238E27FC236}">
                <a16:creationId xmlns:a16="http://schemas.microsoft.com/office/drawing/2014/main" id="{08E4C93A-837E-334E-85AC-AE72DC83CC85}"/>
              </a:ext>
            </a:extLst>
          </p:cNvPr>
          <p:cNvSpPr>
            <a:spLocks noGrp="1"/>
          </p:cNvSpPr>
          <p:nvPr>
            <p:ph type="title"/>
          </p:nvPr>
        </p:nvSpPr>
        <p:spPr/>
        <p:txBody>
          <a:bodyPr/>
          <a:lstStyle/>
          <a:p>
            <a:r>
              <a:rPr lang="en-US" dirty="0"/>
              <a:t>Start with Elastic Beanstalk</a:t>
            </a:r>
          </a:p>
        </p:txBody>
      </p:sp>
      <p:sp>
        <p:nvSpPr>
          <p:cNvPr id="4" name="Rounded Rectangle 3">
            <a:extLst>
              <a:ext uri="{FF2B5EF4-FFF2-40B4-BE49-F238E27FC236}">
                <a16:creationId xmlns:a16="http://schemas.microsoft.com/office/drawing/2014/main" id="{B6779907-E13F-6142-9C74-86F01DCA56D6}"/>
              </a:ext>
            </a:extLst>
          </p:cNvPr>
          <p:cNvSpPr/>
          <p:nvPr/>
        </p:nvSpPr>
        <p:spPr>
          <a:xfrm>
            <a:off x="4876800" y="2038350"/>
            <a:ext cx="4114800" cy="1371600"/>
          </a:xfrm>
          <a:prstGeom prst="roundRect">
            <a:avLst/>
          </a:prstGeom>
          <a:solidFill>
            <a:schemeClr val="accent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Note: Walk through EB console and</a:t>
            </a:r>
            <a:br>
              <a:rPr lang="en-US" sz="1600" dirty="0"/>
            </a:br>
            <a:r>
              <a:rPr lang="en-US" sz="1600" dirty="0"/>
              <a:t>development process.</a:t>
            </a:r>
          </a:p>
          <a:p>
            <a:pPr marL="285750" indent="-285750">
              <a:buFont typeface="Arial" panose="020B0604020202020204" pitchFamily="34" charset="0"/>
              <a:buChar char="•"/>
            </a:pPr>
            <a:r>
              <a:rPr lang="en-US" sz="1600" dirty="0"/>
              <a:t>Show sample from my GitHub repo.</a:t>
            </a:r>
          </a:p>
        </p:txBody>
      </p:sp>
    </p:spTree>
    <p:extLst>
      <p:ext uri="{BB962C8B-B14F-4D97-AF65-F5344CB8AC3E}">
        <p14:creationId xmlns:p14="http://schemas.microsoft.com/office/powerpoint/2010/main" val="16042925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903F78-44F6-144E-9914-6B21F2CBB823}"/>
              </a:ext>
            </a:extLst>
          </p:cNvPr>
          <p:cNvSpPr>
            <a:spLocks noGrp="1"/>
          </p:cNvSpPr>
          <p:nvPr>
            <p:ph idx="1"/>
          </p:nvPr>
        </p:nvSpPr>
        <p:spPr/>
        <p:txBody>
          <a:bodyPr/>
          <a:lstStyle/>
          <a:p>
            <a:r>
              <a:rPr lang="en-US" dirty="0"/>
              <a:t>Set up environment.</a:t>
            </a:r>
          </a:p>
          <a:p>
            <a:r>
              <a:rPr lang="en-US" dirty="0"/>
              <a:t>Add some code.</a:t>
            </a:r>
          </a:p>
          <a:p>
            <a:r>
              <a:rPr lang="en-US" dirty="0"/>
              <a:t>Reupload.</a:t>
            </a:r>
          </a:p>
          <a:p>
            <a:r>
              <a:rPr lang="en-US" dirty="0"/>
              <a:t>Explain how this works in the long term.</a:t>
            </a:r>
          </a:p>
        </p:txBody>
      </p:sp>
      <p:sp>
        <p:nvSpPr>
          <p:cNvPr id="3" name="Title 2">
            <a:extLst>
              <a:ext uri="{FF2B5EF4-FFF2-40B4-BE49-F238E27FC236}">
                <a16:creationId xmlns:a16="http://schemas.microsoft.com/office/drawing/2014/main" id="{BDB5DF66-89E0-EF44-8C3F-1EE56297132E}"/>
              </a:ext>
            </a:extLst>
          </p:cNvPr>
          <p:cNvSpPr>
            <a:spLocks noGrp="1"/>
          </p:cNvSpPr>
          <p:nvPr>
            <p:ph type="title"/>
          </p:nvPr>
        </p:nvSpPr>
        <p:spPr/>
        <p:txBody>
          <a:bodyPr/>
          <a:lstStyle/>
          <a:p>
            <a:r>
              <a:rPr lang="en-US" dirty="0"/>
              <a:t>Elastic Beanstalk</a:t>
            </a:r>
          </a:p>
        </p:txBody>
      </p:sp>
    </p:spTree>
    <p:extLst>
      <p:ext uri="{BB962C8B-B14F-4D97-AF65-F5344CB8AC3E}">
        <p14:creationId xmlns:p14="http://schemas.microsoft.com/office/powerpoint/2010/main" val="39341925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API First Design</a:t>
            </a:r>
            <a:endParaRPr lang="en-US" altLang="en-US" sz="1600" i="1" dirty="0">
              <a:solidFill>
                <a:schemeClr val="bg1"/>
              </a:solidFill>
            </a:endParaRPr>
          </a:p>
        </p:txBody>
      </p:sp>
      <p:sp>
        <p:nvSpPr>
          <p:cNvPr id="8" name="TextBox 11">
            <a:extLst>
              <a:ext uri="{FF2B5EF4-FFF2-40B4-BE49-F238E27FC236}">
                <a16:creationId xmlns:a16="http://schemas.microsoft.com/office/drawing/2014/main" id="{CBF6D138-7C73-8345-B13C-29C393C95F8E}"/>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Microservices, REST, Containers, PaaS, S3</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3114666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5BF7FC-545F-864C-A776-61EF11DE75B4}"/>
              </a:ext>
            </a:extLst>
          </p:cNvPr>
          <p:cNvSpPr>
            <a:spLocks noGrp="1"/>
          </p:cNvSpPr>
          <p:nvPr>
            <p:ph idx="1"/>
          </p:nvPr>
        </p:nvSpPr>
        <p:spPr>
          <a:xfrm>
            <a:off x="144294" y="501760"/>
            <a:ext cx="8839200" cy="2057400"/>
          </a:xfrm>
        </p:spPr>
        <p:txBody>
          <a:bodyPr/>
          <a:lstStyle/>
          <a:p>
            <a:r>
              <a:rPr lang="en-US" sz="1400" dirty="0"/>
              <a:t>There used to be two approaches to application development:</a:t>
            </a:r>
          </a:p>
          <a:p>
            <a:pPr lvl="1"/>
            <a:r>
              <a:rPr lang="en-US" sz="1200" dirty="0"/>
              <a:t>Data First: Define your </a:t>
            </a:r>
            <a:r>
              <a:rPr lang="en-US" sz="1200" dirty="0" err="1"/>
              <a:t>datamodel</a:t>
            </a:r>
            <a:r>
              <a:rPr lang="en-US" sz="1200" dirty="0"/>
              <a:t> and then implement functions/APIs.</a:t>
            </a:r>
          </a:p>
          <a:p>
            <a:pPr lvl="1"/>
            <a:r>
              <a:rPr lang="en-US" sz="1200" dirty="0"/>
              <a:t>UX First: Define and mockup the UI. Test with users. Implement functions.</a:t>
            </a:r>
          </a:p>
          <a:p>
            <a:r>
              <a:rPr lang="en-US" sz="1400" dirty="0"/>
              <a:t>Cloud Native Microservices often follow API First.</a:t>
            </a:r>
          </a:p>
          <a:p>
            <a:pPr lvl="1"/>
            <a:r>
              <a:rPr lang="en-US" sz="1200" dirty="0"/>
              <a:t>Define APIs.</a:t>
            </a:r>
          </a:p>
          <a:p>
            <a:pPr lvl="1"/>
            <a:r>
              <a:rPr lang="en-US" sz="1200" dirty="0"/>
              <a:t>Implement mockups, simple tests, etc.</a:t>
            </a:r>
          </a:p>
          <a:p>
            <a:pPr lvl="1"/>
            <a:r>
              <a:rPr lang="en-US" sz="1200" dirty="0"/>
              <a:t>Get feedback from potential users and partners.</a:t>
            </a:r>
          </a:p>
          <a:p>
            <a:pPr lvl="1"/>
            <a:r>
              <a:rPr lang="en-US" sz="1200" dirty="0"/>
              <a:t>Deploy and document,</a:t>
            </a:r>
          </a:p>
          <a:p>
            <a:pPr lvl="1"/>
            <a:endParaRPr lang="en-US" sz="1200" dirty="0"/>
          </a:p>
        </p:txBody>
      </p:sp>
      <p:sp>
        <p:nvSpPr>
          <p:cNvPr id="3" name="Title 2">
            <a:extLst>
              <a:ext uri="{FF2B5EF4-FFF2-40B4-BE49-F238E27FC236}">
                <a16:creationId xmlns:a16="http://schemas.microsoft.com/office/drawing/2014/main" id="{4ADD67F8-CAF4-6F44-A7AC-B65BCDE3D6DC}"/>
              </a:ext>
            </a:extLst>
          </p:cNvPr>
          <p:cNvSpPr>
            <a:spLocks noGrp="1"/>
          </p:cNvSpPr>
          <p:nvPr>
            <p:ph type="title"/>
          </p:nvPr>
        </p:nvSpPr>
        <p:spPr/>
        <p:txBody>
          <a:bodyPr/>
          <a:lstStyle/>
          <a:p>
            <a:r>
              <a:rPr lang="en-US" dirty="0"/>
              <a:t>API First Design</a:t>
            </a:r>
          </a:p>
        </p:txBody>
      </p:sp>
      <p:pic>
        <p:nvPicPr>
          <p:cNvPr id="4098" name="Picture 2">
            <a:extLst>
              <a:ext uri="{FF2B5EF4-FFF2-40B4-BE49-F238E27FC236}">
                <a16:creationId xmlns:a16="http://schemas.microsoft.com/office/drawing/2014/main" id="{5908BB79-5E54-5D40-A199-78670C12DA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50359"/>
            <a:ext cx="5366392" cy="184097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A435ABE-E7A2-1147-8EE2-11377B01623E}"/>
              </a:ext>
            </a:extLst>
          </p:cNvPr>
          <p:cNvPicPr>
            <a:picLocks noChangeAspect="1"/>
          </p:cNvPicPr>
          <p:nvPr/>
        </p:nvPicPr>
        <p:blipFill>
          <a:blip r:embed="rId3"/>
          <a:stretch>
            <a:fillRect/>
          </a:stretch>
        </p:blipFill>
        <p:spPr>
          <a:xfrm>
            <a:off x="5258291" y="1572850"/>
            <a:ext cx="3738172" cy="2057400"/>
          </a:xfrm>
          <a:prstGeom prst="rect">
            <a:avLst/>
          </a:prstGeom>
        </p:spPr>
      </p:pic>
      <p:sp>
        <p:nvSpPr>
          <p:cNvPr id="5" name="Rectangle 4">
            <a:extLst>
              <a:ext uri="{FF2B5EF4-FFF2-40B4-BE49-F238E27FC236}">
                <a16:creationId xmlns:a16="http://schemas.microsoft.com/office/drawing/2014/main" id="{EFFD409C-E655-FE4E-B266-FC9203F6CDE6}"/>
              </a:ext>
            </a:extLst>
          </p:cNvPr>
          <p:cNvSpPr/>
          <p:nvPr/>
        </p:nvSpPr>
        <p:spPr>
          <a:xfrm>
            <a:off x="4868694" y="1290791"/>
            <a:ext cx="4114800" cy="230832"/>
          </a:xfrm>
          <a:prstGeom prst="rect">
            <a:avLst/>
          </a:prstGeom>
        </p:spPr>
        <p:txBody>
          <a:bodyPr wrap="square">
            <a:spAutoFit/>
          </a:bodyPr>
          <a:lstStyle/>
          <a:p>
            <a:r>
              <a:rPr lang="en-US" sz="900" dirty="0"/>
              <a:t>(</a:t>
            </a:r>
            <a:r>
              <a:rPr lang="en-US" sz="900" dirty="0">
                <a:hlinkClick r:id="rId4"/>
              </a:rPr>
              <a:t>https://medium.com/adobetech/three-principles-of-api-first-design-fa6666d9f694</a:t>
            </a:r>
            <a:r>
              <a:rPr lang="en-US" sz="900" dirty="0"/>
              <a:t>)</a:t>
            </a:r>
          </a:p>
        </p:txBody>
      </p:sp>
      <p:sp>
        <p:nvSpPr>
          <p:cNvPr id="6" name="Rectangle 5">
            <a:extLst>
              <a:ext uri="{FF2B5EF4-FFF2-40B4-BE49-F238E27FC236}">
                <a16:creationId xmlns:a16="http://schemas.microsoft.com/office/drawing/2014/main" id="{138C2765-D90D-214D-8F72-9ACB2F640A81}"/>
              </a:ext>
            </a:extLst>
          </p:cNvPr>
          <p:cNvSpPr/>
          <p:nvPr/>
        </p:nvSpPr>
        <p:spPr>
          <a:xfrm>
            <a:off x="76200" y="4019550"/>
            <a:ext cx="4986216" cy="215444"/>
          </a:xfrm>
          <a:prstGeom prst="rect">
            <a:avLst/>
          </a:prstGeom>
        </p:spPr>
        <p:txBody>
          <a:bodyPr wrap="square">
            <a:spAutoFit/>
          </a:bodyPr>
          <a:lstStyle/>
          <a:p>
            <a:r>
              <a:rPr lang="en-US" sz="800" dirty="0"/>
              <a:t>(</a:t>
            </a:r>
            <a:r>
              <a:rPr lang="en-US" sz="800" dirty="0">
                <a:hlinkClick r:id="rId5"/>
              </a:rPr>
              <a:t>https://medium.com/better-practices/api-first-software-development-for-modern-organizations-fdbfba9a66d3</a:t>
            </a:r>
            <a:r>
              <a:rPr lang="en-US" sz="800" dirty="0"/>
              <a:t>)</a:t>
            </a:r>
          </a:p>
        </p:txBody>
      </p:sp>
    </p:spTree>
    <p:extLst>
      <p:ext uri="{BB962C8B-B14F-4D97-AF65-F5344CB8AC3E}">
        <p14:creationId xmlns:p14="http://schemas.microsoft.com/office/powerpoint/2010/main" val="33826198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3918C5-73BE-6548-962D-D48C82477E1B}"/>
              </a:ext>
            </a:extLst>
          </p:cNvPr>
          <p:cNvSpPr>
            <a:spLocks noGrp="1"/>
          </p:cNvSpPr>
          <p:nvPr>
            <p:ph idx="1"/>
          </p:nvPr>
        </p:nvSpPr>
        <p:spPr/>
        <p:txBody>
          <a:bodyPr/>
          <a:lstStyle/>
          <a:p>
            <a:r>
              <a:rPr lang="en-US" sz="1600" dirty="0"/>
              <a:t>“The </a:t>
            </a:r>
            <a:r>
              <a:rPr lang="en-US" sz="1600" dirty="0" err="1"/>
              <a:t>OpenAPI</a:t>
            </a:r>
            <a:r>
              <a:rPr lang="en-US" sz="1600" dirty="0"/>
              <a:t> Initiative (OAI) was created by a consortium of forward-looking industry experts who recognize the immense value of standardizing on how APIs are described. As an open governance structure under the Linux Foundation, the OAI is focused on creating, evolving and promoting a vendor neutral description format.”</a:t>
            </a:r>
            <a:br>
              <a:rPr lang="en-US" sz="1600" dirty="0"/>
            </a:br>
            <a:r>
              <a:rPr lang="en-US" sz="1600" dirty="0"/>
              <a:t>(https://</a:t>
            </a:r>
            <a:r>
              <a:rPr lang="en-US" sz="1600" dirty="0" err="1"/>
              <a:t>www.openapis.org</a:t>
            </a:r>
            <a:r>
              <a:rPr lang="en-US" sz="1600" dirty="0"/>
              <a:t>/about) </a:t>
            </a:r>
          </a:p>
          <a:p>
            <a:r>
              <a:rPr lang="en-US" sz="1600" dirty="0"/>
              <a:t>There is an interactive “map” that explains</a:t>
            </a:r>
            <a:br>
              <a:rPr lang="en-US" sz="1600" dirty="0"/>
            </a:br>
            <a:r>
              <a:rPr lang="en-US" sz="1600" dirty="0"/>
              <a:t>the API concepts</a:t>
            </a:r>
            <a:br>
              <a:rPr lang="en-US" sz="1600" dirty="0"/>
            </a:br>
            <a:r>
              <a:rPr lang="en-US" sz="1600" dirty="0"/>
              <a:t>(</a:t>
            </a:r>
            <a:r>
              <a:rPr lang="en-US" sz="1600" dirty="0">
                <a:hlinkClick r:id="rId2"/>
              </a:rPr>
              <a:t>http://openapi-map.apihandyman.io/</a:t>
            </a:r>
            <a:r>
              <a:rPr lang="en-US" sz="1600" dirty="0"/>
              <a:t>)</a:t>
            </a:r>
          </a:p>
          <a:p>
            <a:r>
              <a:rPr lang="en-US" sz="1600" dirty="0"/>
              <a:t>I (sometimes) use:</a:t>
            </a:r>
          </a:p>
          <a:p>
            <a:pPr lvl="1"/>
            <a:r>
              <a:rPr lang="en-US" sz="1400" dirty="0" err="1"/>
              <a:t>SwaggerHub</a:t>
            </a:r>
            <a:endParaRPr lang="en-US" sz="1400" dirty="0"/>
          </a:p>
          <a:p>
            <a:pPr lvl="1"/>
            <a:r>
              <a:rPr lang="en-US" sz="1400" dirty="0"/>
              <a:t>Swagger Code Generation</a:t>
            </a:r>
          </a:p>
          <a:p>
            <a:r>
              <a:rPr lang="en-US" sz="1600" dirty="0"/>
              <a:t>To produce implementation templates from specifications.</a:t>
            </a:r>
          </a:p>
          <a:p>
            <a:r>
              <a:rPr lang="en-US" sz="1600" dirty="0"/>
              <a:t>Demo the project.</a:t>
            </a:r>
            <a:br>
              <a:rPr lang="en-US" sz="1600" dirty="0"/>
            </a:br>
            <a:r>
              <a:rPr lang="en-US" sz="1600" dirty="0"/>
              <a:t>(</a:t>
            </a:r>
            <a:r>
              <a:rPr lang="en-US" sz="1600" dirty="0">
                <a:hlinkClick r:id="rId3"/>
              </a:rPr>
              <a:t>https://github.com/donald-f-ferguson/f21-demo-swagger</a:t>
            </a:r>
            <a:r>
              <a:rPr lang="en-US" sz="1600" dirty="0"/>
              <a:t>)</a:t>
            </a:r>
          </a:p>
          <a:p>
            <a:r>
              <a:rPr lang="en-US" sz="1600" dirty="0"/>
              <a:t>Show </a:t>
            </a:r>
            <a:r>
              <a:rPr lang="en-US" sz="1600" dirty="0" err="1"/>
              <a:t>SwaggerHub</a:t>
            </a:r>
            <a:r>
              <a:rPr lang="en-US" sz="1600" dirty="0"/>
              <a:t>.</a:t>
            </a:r>
          </a:p>
        </p:txBody>
      </p:sp>
      <p:sp>
        <p:nvSpPr>
          <p:cNvPr id="3" name="Title 2">
            <a:extLst>
              <a:ext uri="{FF2B5EF4-FFF2-40B4-BE49-F238E27FC236}">
                <a16:creationId xmlns:a16="http://schemas.microsoft.com/office/drawing/2014/main" id="{451261C3-F29F-F647-B2F9-4E13B3022E29}"/>
              </a:ext>
            </a:extLst>
          </p:cNvPr>
          <p:cNvSpPr>
            <a:spLocks noGrp="1"/>
          </p:cNvSpPr>
          <p:nvPr>
            <p:ph type="title"/>
          </p:nvPr>
        </p:nvSpPr>
        <p:spPr/>
        <p:txBody>
          <a:bodyPr/>
          <a:lstStyle/>
          <a:p>
            <a:r>
              <a:rPr lang="en-US" dirty="0"/>
              <a:t>Open API</a:t>
            </a:r>
          </a:p>
        </p:txBody>
      </p:sp>
      <p:pic>
        <p:nvPicPr>
          <p:cNvPr id="5122" name="Picture 2">
            <a:extLst>
              <a:ext uri="{FF2B5EF4-FFF2-40B4-BE49-F238E27FC236}">
                <a16:creationId xmlns:a16="http://schemas.microsoft.com/office/drawing/2014/main" id="{69460CEB-5719-6449-BA11-3712FBACEF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1504950"/>
            <a:ext cx="4304830" cy="2724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2182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B377BF-169C-5F4F-8111-E62CE2DB47EF}"/>
              </a:ext>
            </a:extLst>
          </p:cNvPr>
          <p:cNvSpPr>
            <a:spLocks noGrp="1"/>
          </p:cNvSpPr>
          <p:nvPr>
            <p:ph idx="1"/>
          </p:nvPr>
        </p:nvSpPr>
        <p:spPr/>
        <p:txBody>
          <a:bodyPr/>
          <a:lstStyle/>
          <a:p>
            <a:r>
              <a:rPr lang="en-US" dirty="0"/>
              <a:t>There are two approaches to defining APIs:</a:t>
            </a:r>
          </a:p>
          <a:p>
            <a:pPr lvl="1"/>
            <a:r>
              <a:rPr lang="en-US" dirty="0"/>
              <a:t>Build Open API definition </a:t>
            </a:r>
            <a:r>
              <a:rPr lang="en-US" dirty="0">
                <a:sym typeface="Wingdings" pitchFamily="2" charset="2"/>
              </a:rPr>
              <a:t> Code generation tools.</a:t>
            </a:r>
          </a:p>
          <a:p>
            <a:pPr lvl="1"/>
            <a:r>
              <a:rPr lang="en-US" dirty="0">
                <a:sym typeface="Wingdings" pitchFamily="2" charset="2"/>
              </a:rPr>
              <a:t>Start with source code and add “annotations,” e.g.</a:t>
            </a:r>
            <a:br>
              <a:rPr lang="en-US" dirty="0">
                <a:sym typeface="Wingdings" pitchFamily="2" charset="2"/>
              </a:rPr>
            </a:br>
            <a:r>
              <a:rPr lang="en-US" dirty="0">
                <a:sym typeface="Wingdings" pitchFamily="2" charset="2"/>
                <a:hlinkClick r:id="rId2"/>
              </a:rPr>
              <a:t>https://flask-rest-api.readthedocs.io/en/stable/openapi.html</a:t>
            </a:r>
            <a:r>
              <a:rPr lang="en-US" dirty="0">
                <a:sym typeface="Wingdings" pitchFamily="2" charset="2"/>
              </a:rPr>
              <a:t> </a:t>
            </a:r>
          </a:p>
          <a:p>
            <a:pPr lvl="1"/>
            <a:endParaRPr lang="en-US" dirty="0">
              <a:sym typeface="Wingdings" pitchFamily="2" charset="2"/>
            </a:endParaRPr>
          </a:p>
          <a:p>
            <a:r>
              <a:rPr lang="en-US" dirty="0">
                <a:sym typeface="Wingdings" pitchFamily="2" charset="2"/>
              </a:rPr>
              <a:t>Simple example ... ...</a:t>
            </a:r>
            <a:br>
              <a:rPr lang="en-US" dirty="0">
                <a:sym typeface="Wingdings" pitchFamily="2" charset="2"/>
              </a:rPr>
            </a:br>
            <a:r>
              <a:rPr lang="en-US" dirty="0">
                <a:sym typeface="Wingdings" pitchFamily="2" charset="2"/>
                <a:hlinkClick r:id="rId3"/>
              </a:rPr>
              <a:t>https://app.swaggerhub.com/apis/donff2/F21User/1.0.0</a:t>
            </a:r>
            <a:endParaRPr lang="en-US" dirty="0">
              <a:sym typeface="Wingdings" pitchFamily="2" charset="2"/>
            </a:endParaRPr>
          </a:p>
          <a:p>
            <a:endParaRPr lang="en-US" dirty="0">
              <a:sym typeface="Wingdings" pitchFamily="2" charset="2"/>
            </a:endParaRPr>
          </a:p>
          <a:p>
            <a:r>
              <a:rPr lang="en-US" dirty="0">
                <a:sym typeface="Wingdings" pitchFamily="2" charset="2"/>
              </a:rPr>
              <a:t>Demo f21-demo-swagger</a:t>
            </a:r>
          </a:p>
          <a:p>
            <a:endParaRPr lang="en-US" dirty="0">
              <a:sym typeface="Wingdings" pitchFamily="2" charset="2"/>
            </a:endParaRPr>
          </a:p>
          <a:p>
            <a:r>
              <a:rPr lang="en-US" dirty="0"/>
              <a:t>http://localhost:8080/donff2/F21User/1.0.0/</a:t>
            </a:r>
            <a:r>
              <a:rPr lang="en-US" dirty="0" err="1"/>
              <a:t>ui</a:t>
            </a:r>
            <a:r>
              <a:rPr lang="en-US" dirty="0"/>
              <a:t>/</a:t>
            </a:r>
          </a:p>
        </p:txBody>
      </p:sp>
      <p:sp>
        <p:nvSpPr>
          <p:cNvPr id="3" name="Title 2">
            <a:extLst>
              <a:ext uri="{FF2B5EF4-FFF2-40B4-BE49-F238E27FC236}">
                <a16:creationId xmlns:a16="http://schemas.microsoft.com/office/drawing/2014/main" id="{A19C8D1E-57D0-CC43-B284-7C34400D775F}"/>
              </a:ext>
            </a:extLst>
          </p:cNvPr>
          <p:cNvSpPr>
            <a:spLocks noGrp="1"/>
          </p:cNvSpPr>
          <p:nvPr>
            <p:ph type="title"/>
          </p:nvPr>
        </p:nvSpPr>
        <p:spPr/>
        <p:txBody>
          <a:bodyPr/>
          <a:lstStyle/>
          <a:p>
            <a:r>
              <a:rPr lang="en-US" dirty="0"/>
              <a:t>Demo Open API (Swagger Hub)</a:t>
            </a:r>
          </a:p>
        </p:txBody>
      </p:sp>
    </p:spTree>
    <p:extLst>
      <p:ext uri="{BB962C8B-B14F-4D97-AF65-F5344CB8AC3E}">
        <p14:creationId xmlns:p14="http://schemas.microsoft.com/office/powerpoint/2010/main" val="2496750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A24DAA-DFD8-ED4F-9652-83AE7239EF6B}"/>
              </a:ext>
            </a:extLst>
          </p:cNvPr>
          <p:cNvSpPr>
            <a:spLocks noGrp="1"/>
          </p:cNvSpPr>
          <p:nvPr>
            <p:ph type="title"/>
          </p:nvPr>
        </p:nvSpPr>
        <p:spPr/>
        <p:txBody>
          <a:bodyPr/>
          <a:lstStyle/>
          <a:p>
            <a:r>
              <a:rPr lang="en-US" dirty="0"/>
              <a:t>Example</a:t>
            </a:r>
          </a:p>
        </p:txBody>
      </p:sp>
      <p:pic>
        <p:nvPicPr>
          <p:cNvPr id="4" name="Picture 3">
            <a:extLst>
              <a:ext uri="{FF2B5EF4-FFF2-40B4-BE49-F238E27FC236}">
                <a16:creationId xmlns:a16="http://schemas.microsoft.com/office/drawing/2014/main" id="{42FBD643-AE26-384C-AEAB-9894BE406E8F}"/>
              </a:ext>
            </a:extLst>
          </p:cNvPr>
          <p:cNvPicPr>
            <a:picLocks noChangeAspect="1"/>
          </p:cNvPicPr>
          <p:nvPr/>
        </p:nvPicPr>
        <p:blipFill>
          <a:blip r:embed="rId2"/>
          <a:stretch>
            <a:fillRect/>
          </a:stretch>
        </p:blipFill>
        <p:spPr>
          <a:xfrm>
            <a:off x="381000" y="523726"/>
            <a:ext cx="7543800" cy="4096048"/>
          </a:xfrm>
          <a:prstGeom prst="rect">
            <a:avLst/>
          </a:prstGeom>
        </p:spPr>
      </p:pic>
    </p:spTree>
    <p:extLst>
      <p:ext uri="{BB962C8B-B14F-4D97-AF65-F5344CB8AC3E}">
        <p14:creationId xmlns:p14="http://schemas.microsoft.com/office/powerpoint/2010/main" val="18299184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Project – Sprint 1</a:t>
            </a:r>
            <a:br>
              <a:rPr lang="en-US" altLang="en-US" sz="2800" i="1" dirty="0">
                <a:solidFill>
                  <a:schemeClr val="bg1"/>
                </a:solidFill>
              </a:rPr>
            </a:br>
            <a:r>
              <a:rPr lang="en-US" altLang="en-US" sz="2800" i="1" dirty="0">
                <a:solidFill>
                  <a:schemeClr val="bg1"/>
                </a:solidFill>
              </a:rPr>
              <a:t>(Note: Show Trello, Agile, </a:t>
            </a:r>
            <a:r>
              <a:rPr lang="en-US" altLang="en-US" sz="2800" i="1" dirty="0" err="1">
                <a:solidFill>
                  <a:schemeClr val="bg1"/>
                </a:solidFill>
              </a:rPr>
              <a:t>etc</a:t>
            </a:r>
            <a:r>
              <a:rPr lang="en-US" altLang="en-US" sz="2800" i="1" dirty="0">
                <a:solidFill>
                  <a:schemeClr val="bg1"/>
                </a:solidFill>
              </a:rPr>
              <a:t>).</a:t>
            </a:r>
            <a:endParaRPr lang="en-US" altLang="en-US" sz="1600" i="1" dirty="0">
              <a:solidFill>
                <a:schemeClr val="bg1"/>
              </a:solidFill>
            </a:endParaRPr>
          </a:p>
        </p:txBody>
      </p:sp>
      <p:sp>
        <p:nvSpPr>
          <p:cNvPr id="8" name="TextBox 11">
            <a:extLst>
              <a:ext uri="{FF2B5EF4-FFF2-40B4-BE49-F238E27FC236}">
                <a16:creationId xmlns:a16="http://schemas.microsoft.com/office/drawing/2014/main" id="{45ED44D5-D528-4A45-B240-0D1DCE43E2F6}"/>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28</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Microservices, REST, Containers, PaaS, S3</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3594359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a:extLst>
              <a:ext uri="{FF2B5EF4-FFF2-40B4-BE49-F238E27FC236}">
                <a16:creationId xmlns:a16="http://schemas.microsoft.com/office/drawing/2014/main" id="{3B723EB4-4893-424F-B1FA-2F7172FE4695}"/>
              </a:ext>
            </a:extLst>
          </p:cNvPr>
          <p:cNvSpPr>
            <a:spLocks noGrp="1"/>
          </p:cNvSpPr>
          <p:nvPr>
            <p:ph idx="1"/>
          </p:nvPr>
        </p:nvSpPr>
        <p:spPr>
          <a:xfrm>
            <a:off x="152400" y="590550"/>
            <a:ext cx="8839200" cy="4038600"/>
          </a:xfrm>
        </p:spPr>
        <p:txBody>
          <a:bodyPr/>
          <a:lstStyle/>
          <a:p>
            <a:r>
              <a:rPr lang="en-US" sz="1400" dirty="0"/>
              <a:t>Build  microservices:</a:t>
            </a:r>
          </a:p>
          <a:p>
            <a:pPr lvl="1"/>
            <a:r>
              <a:rPr lang="en-US" sz="1200" dirty="0"/>
              <a:t>Users, ... ...</a:t>
            </a:r>
          </a:p>
          <a:p>
            <a:pPr lvl="1"/>
            <a:r>
              <a:rPr lang="en-US" sz="1200" dirty="0"/>
              <a:t>Deploy users on Use two separate RDS instances.</a:t>
            </a:r>
          </a:p>
          <a:p>
            <a:r>
              <a:rPr lang="en-US" sz="1400" dirty="0"/>
              <a:t>Implement a layered architecture:</a:t>
            </a:r>
          </a:p>
          <a:p>
            <a:pPr lvl="1"/>
            <a:r>
              <a:rPr lang="en-US" sz="1200" dirty="0"/>
              <a:t>Data objects for access </a:t>
            </a:r>
            <a:r>
              <a:rPr lang="en-US" sz="1200" dirty="0" err="1"/>
              <a:t>DBs.</a:t>
            </a:r>
            <a:endParaRPr lang="en-US" sz="1200" dirty="0"/>
          </a:p>
          <a:p>
            <a:pPr lvl="1"/>
            <a:r>
              <a:rPr lang="en-US" sz="1200" dirty="0"/>
              <a:t>Application logic in app services.</a:t>
            </a:r>
          </a:p>
          <a:p>
            <a:pPr lvl="1"/>
            <a:r>
              <a:rPr lang="en-US" sz="1200" dirty="0"/>
              <a:t>Routing in </a:t>
            </a:r>
            <a:r>
              <a:rPr lang="en-US" sz="1200" dirty="0" err="1"/>
              <a:t>app.py</a:t>
            </a:r>
            <a:endParaRPr lang="en-US" sz="1200" dirty="0"/>
          </a:p>
          <a:p>
            <a:r>
              <a:rPr lang="en-US" sz="1400" dirty="0"/>
              <a:t>Implement paths:</a:t>
            </a:r>
          </a:p>
          <a:p>
            <a:pPr lvl="1"/>
            <a:r>
              <a:rPr lang="en-US" sz="1200" dirty="0"/>
              <a:t>/users</a:t>
            </a:r>
          </a:p>
          <a:p>
            <a:pPr lvl="1"/>
            <a:r>
              <a:rPr lang="en-US" sz="1200" dirty="0"/>
              <a:t>/users/{id}</a:t>
            </a:r>
          </a:p>
          <a:p>
            <a:pPr lvl="1"/>
            <a:r>
              <a:rPr lang="en-US" sz="1200" dirty="0"/>
              <a:t>/users/{id}address</a:t>
            </a:r>
          </a:p>
          <a:p>
            <a:pPr lvl="1"/>
            <a:r>
              <a:rPr lang="en-US" sz="1200" dirty="0"/>
              <a:t>/addresses</a:t>
            </a:r>
          </a:p>
          <a:p>
            <a:pPr lvl="1"/>
            <a:r>
              <a:rPr lang="en-US" sz="1200" dirty="0"/>
              <a:t>/addresses/{</a:t>
            </a:r>
            <a:r>
              <a:rPr lang="en-US" sz="1200" dirty="0" err="1"/>
              <a:t>addressId</a:t>
            </a:r>
            <a:r>
              <a:rPr lang="en-US" sz="1200" dirty="0"/>
              <a:t>}</a:t>
            </a:r>
          </a:p>
          <a:p>
            <a:pPr lvl="1"/>
            <a:r>
              <a:rPr lang="en-US" sz="1200" dirty="0"/>
              <a:t>/addresses/{</a:t>
            </a:r>
            <a:r>
              <a:rPr lang="en-US" sz="1200" dirty="0" err="1"/>
              <a:t>addressId</a:t>
            </a:r>
            <a:r>
              <a:rPr lang="en-US" sz="1200" dirty="0"/>
              <a:t>}/users</a:t>
            </a:r>
          </a:p>
          <a:p>
            <a:pPr lvl="1"/>
            <a:r>
              <a:rPr lang="en-US" sz="1200" dirty="0"/>
              <a:t>... ...</a:t>
            </a:r>
          </a:p>
          <a:p>
            <a:r>
              <a:rPr lang="en-US" sz="1400" dirty="0"/>
              <a:t>Do a very simple UI and deploy on S3.</a:t>
            </a:r>
          </a:p>
        </p:txBody>
      </p:sp>
      <p:sp>
        <p:nvSpPr>
          <p:cNvPr id="3" name="Title 2">
            <a:extLst>
              <a:ext uri="{FF2B5EF4-FFF2-40B4-BE49-F238E27FC236}">
                <a16:creationId xmlns:a16="http://schemas.microsoft.com/office/drawing/2014/main" id="{1B7A893C-13F2-1945-A990-DB6C6A3A216B}"/>
              </a:ext>
            </a:extLst>
          </p:cNvPr>
          <p:cNvSpPr>
            <a:spLocks noGrp="1"/>
          </p:cNvSpPr>
          <p:nvPr>
            <p:ph type="title"/>
          </p:nvPr>
        </p:nvSpPr>
        <p:spPr/>
        <p:txBody>
          <a:bodyPr/>
          <a:lstStyle/>
          <a:p>
            <a:r>
              <a:rPr lang="en-US" dirty="0"/>
              <a:t>Specification (TBD)</a:t>
            </a:r>
          </a:p>
        </p:txBody>
      </p:sp>
      <p:pic>
        <p:nvPicPr>
          <p:cNvPr id="4" name="Picture 3">
            <a:extLst>
              <a:ext uri="{FF2B5EF4-FFF2-40B4-BE49-F238E27FC236}">
                <a16:creationId xmlns:a16="http://schemas.microsoft.com/office/drawing/2014/main" id="{5C29992A-5243-364B-96D6-0A3621184B90}"/>
              </a:ext>
            </a:extLst>
          </p:cNvPr>
          <p:cNvPicPr>
            <a:picLocks noChangeAspect="1"/>
          </p:cNvPicPr>
          <p:nvPr/>
        </p:nvPicPr>
        <p:blipFill>
          <a:blip r:embed="rId2"/>
          <a:stretch>
            <a:fillRect/>
          </a:stretch>
        </p:blipFill>
        <p:spPr>
          <a:xfrm>
            <a:off x="3715914" y="1504950"/>
            <a:ext cx="5150847" cy="2495056"/>
          </a:xfrm>
          <a:prstGeom prst="rect">
            <a:avLst/>
          </a:prstGeom>
        </p:spPr>
      </p:pic>
    </p:spTree>
    <p:extLst>
      <p:ext uri="{BB962C8B-B14F-4D97-AF65-F5344CB8AC3E}">
        <p14:creationId xmlns:p14="http://schemas.microsoft.com/office/powerpoint/2010/main" val="2924300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2393"/>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8" name="TextBox 11">
            <a:extLst>
              <a:ext uri="{FF2B5EF4-FFF2-40B4-BE49-F238E27FC236}">
                <a16:creationId xmlns:a16="http://schemas.microsoft.com/office/drawing/2014/main" id="{8102B9CC-7977-3A42-91F8-049EEB5A40A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3 – CDN-PaaS-DBaaS</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2416047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81A3A034-E6C9-BB4E-8B6F-0EC75ACB80DA}"/>
              </a:ext>
            </a:extLst>
          </p:cNvPr>
          <p:cNvSpPr>
            <a:spLocks noGrp="1"/>
          </p:cNvSpPr>
          <p:nvPr>
            <p:ph idx="1"/>
          </p:nvPr>
        </p:nvSpPr>
        <p:spPr>
          <a:xfrm>
            <a:off x="152400" y="514350"/>
            <a:ext cx="4267200" cy="4114800"/>
          </a:xfrm>
        </p:spPr>
        <p:txBody>
          <a:bodyPr/>
          <a:lstStyle/>
          <a:p>
            <a:r>
              <a:rPr lang="en-US" sz="1400" dirty="0"/>
              <a:t>A user has 0 or 1 addresses.</a:t>
            </a:r>
          </a:p>
          <a:p>
            <a:r>
              <a:rPr lang="en-US" sz="1400" dirty="0"/>
              <a:t>Several people make have the same address.</a:t>
            </a:r>
          </a:p>
          <a:p>
            <a:r>
              <a:rPr lang="en-US" sz="1400" dirty="0"/>
              <a:t>IDs must be unique and service generated.</a:t>
            </a:r>
          </a:p>
          <a:p>
            <a:r>
              <a:rPr lang="en-US" sz="1400" dirty="0"/>
              <a:t>Country code must come from a</a:t>
            </a:r>
            <a:br>
              <a:rPr lang="en-US" sz="1400" dirty="0"/>
            </a:br>
            <a:r>
              <a:rPr lang="en-US" sz="1400" dirty="0"/>
              <a:t>valid list of country codes.</a:t>
            </a:r>
          </a:p>
          <a:p>
            <a:r>
              <a:rPr lang="en-US" sz="1400" dirty="0"/>
              <a:t>City cannot contain numbers.</a:t>
            </a:r>
          </a:p>
          <a:p>
            <a:r>
              <a:rPr lang="en-US" sz="1400" dirty="0"/>
              <a:t>Email must have valid format:</a:t>
            </a:r>
          </a:p>
          <a:p>
            <a:pPr lvl="1"/>
            <a:r>
              <a:rPr lang="en-US" sz="1200" dirty="0"/>
              <a:t>Contain “@”</a:t>
            </a:r>
          </a:p>
          <a:p>
            <a:pPr lvl="1"/>
            <a:r>
              <a:rPr lang="en-US" sz="1200" dirty="0"/>
              <a:t>End in one of:</a:t>
            </a:r>
          </a:p>
          <a:p>
            <a:pPr lvl="2"/>
            <a:r>
              <a:rPr lang="en-US" sz="1100" dirty="0"/>
              <a:t>.</a:t>
            </a:r>
            <a:r>
              <a:rPr lang="en-US" sz="1100" dirty="0" err="1"/>
              <a:t>edu</a:t>
            </a:r>
            <a:endParaRPr lang="en-US" sz="1100" dirty="0"/>
          </a:p>
          <a:p>
            <a:pPr lvl="2"/>
            <a:r>
              <a:rPr lang="en-US" sz="1100" dirty="0"/>
              <a:t>.com</a:t>
            </a:r>
          </a:p>
          <a:p>
            <a:pPr lvl="2"/>
            <a:r>
              <a:rPr lang="en-US" sz="1100" dirty="0"/>
              <a:t>.org</a:t>
            </a:r>
          </a:p>
          <a:p>
            <a:pPr lvl="2"/>
            <a:r>
              <a:rPr lang="en-US" sz="1100" dirty="0"/>
              <a:t>.mil</a:t>
            </a:r>
          </a:p>
          <a:p>
            <a:r>
              <a:rPr lang="en-US" sz="1400" dirty="0"/>
              <a:t>Only the following may be NULL</a:t>
            </a:r>
          </a:p>
          <a:p>
            <a:pPr lvl="1"/>
            <a:r>
              <a:rPr lang="en-US" sz="1200" dirty="0" err="1"/>
              <a:t>nameFirst</a:t>
            </a:r>
            <a:endParaRPr lang="en-US" sz="1200" dirty="0"/>
          </a:p>
          <a:p>
            <a:pPr lvl="1"/>
            <a:r>
              <a:rPr lang="en-US" sz="1200" dirty="0"/>
              <a:t>streetName2</a:t>
            </a:r>
          </a:p>
          <a:p>
            <a:pPr lvl="1"/>
            <a:endParaRPr lang="en-US" sz="1200" dirty="0"/>
          </a:p>
        </p:txBody>
      </p:sp>
      <p:sp>
        <p:nvSpPr>
          <p:cNvPr id="3" name="Title 2">
            <a:extLst>
              <a:ext uri="{FF2B5EF4-FFF2-40B4-BE49-F238E27FC236}">
                <a16:creationId xmlns:a16="http://schemas.microsoft.com/office/drawing/2014/main" id="{2EF98CA8-4928-FB44-BFCC-079C59448ABF}"/>
              </a:ext>
            </a:extLst>
          </p:cNvPr>
          <p:cNvSpPr>
            <a:spLocks noGrp="1"/>
          </p:cNvSpPr>
          <p:nvPr>
            <p:ph type="title"/>
          </p:nvPr>
        </p:nvSpPr>
        <p:spPr/>
        <p:txBody>
          <a:bodyPr/>
          <a:lstStyle/>
          <a:p>
            <a:r>
              <a:rPr lang="en-US" dirty="0"/>
              <a:t>Implement Linked Data</a:t>
            </a:r>
          </a:p>
        </p:txBody>
      </p:sp>
      <p:pic>
        <p:nvPicPr>
          <p:cNvPr id="4" name="Picture 3">
            <a:extLst>
              <a:ext uri="{FF2B5EF4-FFF2-40B4-BE49-F238E27FC236}">
                <a16:creationId xmlns:a16="http://schemas.microsoft.com/office/drawing/2014/main" id="{AB3DF201-7980-CE47-AB14-351C1898C9EB}"/>
              </a:ext>
            </a:extLst>
          </p:cNvPr>
          <p:cNvPicPr>
            <a:picLocks noChangeAspect="1"/>
          </p:cNvPicPr>
          <p:nvPr/>
        </p:nvPicPr>
        <p:blipFill>
          <a:blip r:embed="rId2"/>
          <a:stretch>
            <a:fillRect/>
          </a:stretch>
        </p:blipFill>
        <p:spPr>
          <a:xfrm>
            <a:off x="3247312" y="2268548"/>
            <a:ext cx="3515284" cy="1986900"/>
          </a:xfrm>
          <a:prstGeom prst="rect">
            <a:avLst/>
          </a:prstGeom>
        </p:spPr>
      </p:pic>
      <p:pic>
        <p:nvPicPr>
          <p:cNvPr id="6" name="Picture 5">
            <a:extLst>
              <a:ext uri="{FF2B5EF4-FFF2-40B4-BE49-F238E27FC236}">
                <a16:creationId xmlns:a16="http://schemas.microsoft.com/office/drawing/2014/main" id="{8BEF0020-CCFA-9145-B51D-7C3A059FEEDC}"/>
              </a:ext>
            </a:extLst>
          </p:cNvPr>
          <p:cNvPicPr>
            <a:picLocks noChangeAspect="1"/>
          </p:cNvPicPr>
          <p:nvPr/>
        </p:nvPicPr>
        <p:blipFill>
          <a:blip r:embed="rId3"/>
          <a:stretch>
            <a:fillRect/>
          </a:stretch>
        </p:blipFill>
        <p:spPr>
          <a:xfrm>
            <a:off x="6727495" y="2187518"/>
            <a:ext cx="2264104" cy="2474719"/>
          </a:xfrm>
          <a:prstGeom prst="rect">
            <a:avLst/>
          </a:prstGeom>
        </p:spPr>
      </p:pic>
      <p:sp>
        <p:nvSpPr>
          <p:cNvPr id="7" name="Rectangle 6">
            <a:extLst>
              <a:ext uri="{FF2B5EF4-FFF2-40B4-BE49-F238E27FC236}">
                <a16:creationId xmlns:a16="http://schemas.microsoft.com/office/drawing/2014/main" id="{E03852A5-956E-974F-81C3-274804B29880}"/>
              </a:ext>
            </a:extLst>
          </p:cNvPr>
          <p:cNvSpPr/>
          <p:nvPr/>
        </p:nvSpPr>
        <p:spPr>
          <a:xfrm>
            <a:off x="3527199" y="4274176"/>
            <a:ext cx="3140283" cy="369332"/>
          </a:xfrm>
          <a:prstGeom prst="rect">
            <a:avLst/>
          </a:prstGeom>
        </p:spPr>
        <p:txBody>
          <a:bodyPr wrap="none">
            <a:spAutoFit/>
          </a:bodyPr>
          <a:lstStyle/>
          <a:p>
            <a:r>
              <a:rPr lang="en-US" dirty="0">
                <a:hlinkClick r:id="rId4"/>
              </a:rPr>
              <a:t>https://restfulapi.net/hateoas/</a:t>
            </a:r>
            <a:r>
              <a:rPr lang="en-US" dirty="0"/>
              <a:t> </a:t>
            </a:r>
          </a:p>
        </p:txBody>
      </p:sp>
      <p:pic>
        <p:nvPicPr>
          <p:cNvPr id="8" name="Picture 7">
            <a:extLst>
              <a:ext uri="{FF2B5EF4-FFF2-40B4-BE49-F238E27FC236}">
                <a16:creationId xmlns:a16="http://schemas.microsoft.com/office/drawing/2014/main" id="{9D64080B-F90D-6B4B-8CC0-CF7292119C82}"/>
              </a:ext>
            </a:extLst>
          </p:cNvPr>
          <p:cNvPicPr>
            <a:picLocks noChangeAspect="1"/>
          </p:cNvPicPr>
          <p:nvPr/>
        </p:nvPicPr>
        <p:blipFill>
          <a:blip r:embed="rId5"/>
          <a:stretch>
            <a:fillRect/>
          </a:stretch>
        </p:blipFill>
        <p:spPr>
          <a:xfrm>
            <a:off x="4333636" y="444319"/>
            <a:ext cx="4657964" cy="1743199"/>
          </a:xfrm>
          <a:prstGeom prst="rect">
            <a:avLst/>
          </a:prstGeom>
        </p:spPr>
      </p:pic>
    </p:spTree>
    <p:extLst>
      <p:ext uri="{BB962C8B-B14F-4D97-AF65-F5344CB8AC3E}">
        <p14:creationId xmlns:p14="http://schemas.microsoft.com/office/powerpoint/2010/main" val="1834423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F913A6-FA10-67A8-8EC6-413D066AEEF1}"/>
              </a:ext>
            </a:extLst>
          </p:cNvPr>
          <p:cNvSpPr>
            <a:spLocks noGrp="1"/>
          </p:cNvSpPr>
          <p:nvPr>
            <p:ph idx="1"/>
          </p:nvPr>
        </p:nvSpPr>
        <p:spPr/>
        <p:txBody>
          <a:bodyPr/>
          <a:lstStyle/>
          <a:p>
            <a:r>
              <a:rPr lang="en-US" dirty="0"/>
              <a:t>Full Stack Web Application:</a:t>
            </a:r>
          </a:p>
          <a:p>
            <a:pPr lvl="1"/>
            <a:r>
              <a:rPr lang="en-US" dirty="0"/>
              <a:t>Overview</a:t>
            </a:r>
          </a:p>
          <a:p>
            <a:pPr lvl="1"/>
            <a:r>
              <a:rPr lang="en-US" dirty="0"/>
              <a:t>Mapping Layers to the Cloud</a:t>
            </a:r>
          </a:p>
          <a:p>
            <a:r>
              <a:rPr lang="en-US" dirty="0"/>
              <a:t>S3, BLOB Store and “Static” Web Content</a:t>
            </a:r>
          </a:p>
          <a:p>
            <a:pPr lvl="1"/>
            <a:r>
              <a:rPr lang="en-US" dirty="0"/>
              <a:t>Overview</a:t>
            </a:r>
          </a:p>
          <a:p>
            <a:pPr lvl="1"/>
            <a:r>
              <a:rPr lang="en-US" dirty="0"/>
              <a:t>Deployment and configuration</a:t>
            </a:r>
          </a:p>
          <a:p>
            <a:r>
              <a:rPr lang="en-US" dirty="0"/>
              <a:t>Platform-as-a-Service:</a:t>
            </a:r>
          </a:p>
          <a:p>
            <a:pPr lvl="1"/>
            <a:r>
              <a:rPr lang="en-US" dirty="0"/>
              <a:t>Concepts</a:t>
            </a:r>
          </a:p>
          <a:p>
            <a:pPr lvl="1"/>
            <a:r>
              <a:rPr lang="en-US" dirty="0"/>
              <a:t>Elastic beanstalk realization and details</a:t>
            </a:r>
          </a:p>
          <a:p>
            <a:pPr lvl="1"/>
            <a:r>
              <a:rPr lang="en-US" dirty="0"/>
              <a:t>Demo/Example</a:t>
            </a:r>
          </a:p>
        </p:txBody>
      </p:sp>
      <p:sp>
        <p:nvSpPr>
          <p:cNvPr id="3" name="Title 2">
            <a:extLst>
              <a:ext uri="{FF2B5EF4-FFF2-40B4-BE49-F238E27FC236}">
                <a16:creationId xmlns:a16="http://schemas.microsoft.com/office/drawing/2014/main" id="{C682FE98-A272-0ED6-AA49-E6E34920F63F}"/>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567107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2393"/>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Full Stack Web Application</a:t>
            </a:r>
            <a:endParaRPr lang="en-US" altLang="en-US" sz="1600" i="1" dirty="0">
              <a:solidFill>
                <a:schemeClr val="bg1"/>
              </a:solidFill>
            </a:endParaRPr>
          </a:p>
        </p:txBody>
      </p:sp>
      <p:sp>
        <p:nvSpPr>
          <p:cNvPr id="8" name="TextBox 11">
            <a:extLst>
              <a:ext uri="{FF2B5EF4-FFF2-40B4-BE49-F238E27FC236}">
                <a16:creationId xmlns:a16="http://schemas.microsoft.com/office/drawing/2014/main" id="{8102B9CC-7977-3A42-91F8-049EEB5A40A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3 – CDN-PaaS-DBaaS</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2112959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04505A18-E3A8-CC4D-82B7-77D789F963F0}"/>
              </a:ext>
            </a:extLst>
          </p:cNvPr>
          <p:cNvSpPr>
            <a:spLocks noGrp="1"/>
          </p:cNvSpPr>
          <p:nvPr>
            <p:ph idx="1"/>
          </p:nvPr>
        </p:nvSpPr>
        <p:spPr>
          <a:xfrm>
            <a:off x="4423403" y="2550568"/>
            <a:ext cx="4568196" cy="2078582"/>
          </a:xfrm>
        </p:spPr>
        <p:txBody>
          <a:bodyPr/>
          <a:lstStyle/>
          <a:p>
            <a:r>
              <a:rPr lang="en-US" sz="1600" dirty="0" err="1">
                <a:solidFill>
                  <a:srgbClr val="0070C0"/>
                </a:solidFill>
              </a:rPr>
              <a:t>app.component</a:t>
            </a:r>
            <a:endParaRPr lang="en-US" sz="1600" dirty="0">
              <a:solidFill>
                <a:srgbClr val="0070C0"/>
              </a:solidFill>
            </a:endParaRPr>
          </a:p>
          <a:p>
            <a:r>
              <a:rPr lang="en-US" sz="1600" dirty="0" err="1">
                <a:solidFill>
                  <a:srgbClr val="FF0000"/>
                </a:solidFill>
              </a:rPr>
              <a:t>navbar.component</a:t>
            </a:r>
            <a:endParaRPr lang="en-US" sz="1600" dirty="0">
              <a:solidFill>
                <a:srgbClr val="FF0000"/>
              </a:solidFill>
            </a:endParaRPr>
          </a:p>
          <a:p>
            <a:r>
              <a:rPr lang="en-US" sz="1600" dirty="0" err="1">
                <a:solidFill>
                  <a:srgbClr val="00B050"/>
                </a:solidFill>
              </a:rPr>
              <a:t>imdbartist.component</a:t>
            </a:r>
            <a:endParaRPr lang="en-US" sz="1600" dirty="0">
              <a:solidFill>
                <a:srgbClr val="00B050"/>
              </a:solidFill>
            </a:endParaRPr>
          </a:p>
          <a:p>
            <a:pPr lvl="1"/>
            <a:r>
              <a:rPr lang="en-US" sz="1400" dirty="0">
                <a:solidFill>
                  <a:srgbClr val="00B050"/>
                </a:solidFill>
              </a:rPr>
              <a:t>Template (HTML)</a:t>
            </a:r>
          </a:p>
          <a:p>
            <a:pPr lvl="1"/>
            <a:r>
              <a:rPr lang="en-US" sz="1400" dirty="0">
                <a:solidFill>
                  <a:srgbClr val="00B050"/>
                </a:solidFill>
              </a:rPr>
              <a:t>CSS</a:t>
            </a:r>
          </a:p>
          <a:p>
            <a:pPr lvl="1"/>
            <a:r>
              <a:rPr lang="en-US" sz="1400" dirty="0">
                <a:solidFill>
                  <a:srgbClr val="00B050"/>
                </a:solidFill>
              </a:rPr>
              <a:t>Component implementation</a:t>
            </a:r>
          </a:p>
          <a:p>
            <a:pPr lvl="1"/>
            <a:r>
              <a:rPr lang="en-US" sz="1400" dirty="0">
                <a:solidFill>
                  <a:srgbClr val="00B050"/>
                </a:solidFill>
              </a:rPr>
              <a:t>Service</a:t>
            </a:r>
          </a:p>
        </p:txBody>
      </p:sp>
      <p:sp>
        <p:nvSpPr>
          <p:cNvPr id="5" name="Title 4">
            <a:extLst>
              <a:ext uri="{FF2B5EF4-FFF2-40B4-BE49-F238E27FC236}">
                <a16:creationId xmlns:a16="http://schemas.microsoft.com/office/drawing/2014/main" id="{BCC8A5FD-C05B-334D-B0E6-E1C5219A33AD}"/>
              </a:ext>
            </a:extLst>
          </p:cNvPr>
          <p:cNvSpPr>
            <a:spLocks noGrp="1"/>
          </p:cNvSpPr>
          <p:nvPr>
            <p:ph type="title"/>
          </p:nvPr>
        </p:nvSpPr>
        <p:spPr/>
        <p:txBody>
          <a:bodyPr/>
          <a:lstStyle/>
          <a:p>
            <a:r>
              <a:rPr lang="en-US" dirty="0"/>
              <a:t>Web Application Architecture</a:t>
            </a:r>
          </a:p>
        </p:txBody>
      </p:sp>
      <p:pic>
        <p:nvPicPr>
          <p:cNvPr id="7" name="Picture 6">
            <a:extLst>
              <a:ext uri="{FF2B5EF4-FFF2-40B4-BE49-F238E27FC236}">
                <a16:creationId xmlns:a16="http://schemas.microsoft.com/office/drawing/2014/main" id="{B1E6FCFD-6C5B-A845-BB20-2D33E9733635}"/>
              </a:ext>
            </a:extLst>
          </p:cNvPr>
          <p:cNvPicPr>
            <a:picLocks noChangeAspect="1"/>
          </p:cNvPicPr>
          <p:nvPr/>
        </p:nvPicPr>
        <p:blipFill>
          <a:blip r:embed="rId2"/>
          <a:stretch>
            <a:fillRect/>
          </a:stretch>
        </p:blipFill>
        <p:spPr>
          <a:xfrm>
            <a:off x="4670846" y="583545"/>
            <a:ext cx="4343400" cy="1608052"/>
          </a:xfrm>
          <a:prstGeom prst="rect">
            <a:avLst/>
          </a:prstGeom>
        </p:spPr>
      </p:pic>
      <p:sp>
        <p:nvSpPr>
          <p:cNvPr id="8" name="Rectangle 7">
            <a:extLst>
              <a:ext uri="{FF2B5EF4-FFF2-40B4-BE49-F238E27FC236}">
                <a16:creationId xmlns:a16="http://schemas.microsoft.com/office/drawing/2014/main" id="{7C4094F7-A07D-CA41-BA02-1E89183B4E11}"/>
              </a:ext>
            </a:extLst>
          </p:cNvPr>
          <p:cNvSpPr/>
          <p:nvPr/>
        </p:nvSpPr>
        <p:spPr>
          <a:xfrm>
            <a:off x="4798469" y="2106881"/>
            <a:ext cx="4292245" cy="253916"/>
          </a:xfrm>
          <a:prstGeom prst="rect">
            <a:avLst/>
          </a:prstGeom>
        </p:spPr>
        <p:txBody>
          <a:bodyPr wrap="square">
            <a:spAutoFit/>
          </a:bodyPr>
          <a:lstStyle/>
          <a:p>
            <a:r>
              <a:rPr lang="en-US" sz="1000" dirty="0"/>
              <a:t>https://</a:t>
            </a:r>
            <a:r>
              <a:rPr lang="en-US" sz="1000" dirty="0" err="1"/>
              <a:t>dzone.com</a:t>
            </a:r>
            <a:r>
              <a:rPr lang="en-US" sz="1000" dirty="0"/>
              <a:t>/articles/architectural-shift-in-web-applications-with-</a:t>
            </a:r>
            <a:r>
              <a:rPr lang="en-US" sz="1000" dirty="0" err="1"/>
              <a:t>emerg</a:t>
            </a:r>
            <a:endParaRPr lang="en-US" sz="1000" dirty="0"/>
          </a:p>
        </p:txBody>
      </p:sp>
      <p:pic>
        <p:nvPicPr>
          <p:cNvPr id="9" name="Picture 8">
            <a:extLst>
              <a:ext uri="{FF2B5EF4-FFF2-40B4-BE49-F238E27FC236}">
                <a16:creationId xmlns:a16="http://schemas.microsoft.com/office/drawing/2014/main" id="{6D19432E-D6DF-2B48-AF5F-675B54E2771E}"/>
              </a:ext>
            </a:extLst>
          </p:cNvPr>
          <p:cNvPicPr>
            <a:picLocks noChangeAspect="1"/>
          </p:cNvPicPr>
          <p:nvPr/>
        </p:nvPicPr>
        <p:blipFill>
          <a:blip r:embed="rId3"/>
          <a:stretch>
            <a:fillRect/>
          </a:stretch>
        </p:blipFill>
        <p:spPr>
          <a:xfrm>
            <a:off x="53286" y="512180"/>
            <a:ext cx="3397028" cy="1978534"/>
          </a:xfrm>
          <a:prstGeom prst="rect">
            <a:avLst/>
          </a:prstGeom>
        </p:spPr>
      </p:pic>
      <p:sp>
        <p:nvSpPr>
          <p:cNvPr id="10" name="Left Brace 9">
            <a:extLst>
              <a:ext uri="{FF2B5EF4-FFF2-40B4-BE49-F238E27FC236}">
                <a16:creationId xmlns:a16="http://schemas.microsoft.com/office/drawing/2014/main" id="{3E39380B-195F-304A-98A1-604991314D29}"/>
              </a:ext>
            </a:extLst>
          </p:cNvPr>
          <p:cNvSpPr/>
          <p:nvPr/>
        </p:nvSpPr>
        <p:spPr>
          <a:xfrm>
            <a:off x="4505884" y="583545"/>
            <a:ext cx="164962" cy="1835805"/>
          </a:xfrm>
          <a:prstGeom prst="leftBrace">
            <a:avLst>
              <a:gd name="adj1" fmla="val 8333"/>
              <a:gd name="adj2" fmla="val 5069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a:extLst>
              <a:ext uri="{FF2B5EF4-FFF2-40B4-BE49-F238E27FC236}">
                <a16:creationId xmlns:a16="http://schemas.microsoft.com/office/drawing/2014/main" id="{39AAA1AB-FF27-AF4F-BEB2-2F199FC0967B}"/>
              </a:ext>
            </a:extLst>
          </p:cNvPr>
          <p:cNvPicPr>
            <a:picLocks noChangeAspect="1"/>
          </p:cNvPicPr>
          <p:nvPr/>
        </p:nvPicPr>
        <p:blipFill>
          <a:blip r:embed="rId4"/>
          <a:stretch>
            <a:fillRect/>
          </a:stretch>
        </p:blipFill>
        <p:spPr>
          <a:xfrm>
            <a:off x="31439" y="2550569"/>
            <a:ext cx="4263690" cy="2107580"/>
          </a:xfrm>
          <a:prstGeom prst="rect">
            <a:avLst/>
          </a:prstGeom>
        </p:spPr>
      </p:pic>
      <p:sp>
        <p:nvSpPr>
          <p:cNvPr id="12" name="Right Arrow 11">
            <a:extLst>
              <a:ext uri="{FF2B5EF4-FFF2-40B4-BE49-F238E27FC236}">
                <a16:creationId xmlns:a16="http://schemas.microsoft.com/office/drawing/2014/main" id="{64598C58-4E9D-234B-9B77-CDBE2AC60532}"/>
              </a:ext>
            </a:extLst>
          </p:cNvPr>
          <p:cNvSpPr/>
          <p:nvPr/>
        </p:nvSpPr>
        <p:spPr>
          <a:xfrm>
            <a:off x="3509003" y="1404657"/>
            <a:ext cx="914400" cy="19357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445A3C6-0D1D-2947-8866-C91C7D45689F}"/>
              </a:ext>
            </a:extLst>
          </p:cNvPr>
          <p:cNvSpPr/>
          <p:nvPr/>
        </p:nvSpPr>
        <p:spPr>
          <a:xfrm>
            <a:off x="31439" y="2490714"/>
            <a:ext cx="4311961" cy="2167436"/>
          </a:xfrm>
          <a:prstGeom prst="rect">
            <a:avLst/>
          </a:prstGeom>
          <a:noFill/>
          <a:ln w="5715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2B9F220-75AF-2B45-A6F2-9FB17C711937}"/>
              </a:ext>
            </a:extLst>
          </p:cNvPr>
          <p:cNvSpPr/>
          <p:nvPr/>
        </p:nvSpPr>
        <p:spPr>
          <a:xfrm>
            <a:off x="42362" y="2550568"/>
            <a:ext cx="4241843" cy="193579"/>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9155E1-CF4B-4E4B-8257-859F19A42B45}"/>
              </a:ext>
            </a:extLst>
          </p:cNvPr>
          <p:cNvSpPr/>
          <p:nvPr/>
        </p:nvSpPr>
        <p:spPr>
          <a:xfrm>
            <a:off x="77421" y="2876550"/>
            <a:ext cx="4241843" cy="1447800"/>
          </a:xfrm>
          <a:prstGeom prst="rect">
            <a:avLst/>
          </a:prstGeom>
          <a:noFill/>
          <a:ln w="571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E85FE8BC-5128-C243-A356-BC21A6FA15EB}"/>
              </a:ext>
            </a:extLst>
          </p:cNvPr>
          <p:cNvSpPr/>
          <p:nvPr/>
        </p:nvSpPr>
        <p:spPr>
          <a:xfrm>
            <a:off x="7543800" y="3257550"/>
            <a:ext cx="1447799" cy="762000"/>
          </a:xfrm>
          <a:prstGeom prst="roundRect">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Show</a:t>
            </a:r>
            <a:br>
              <a:rPr lang="en-US" sz="1400" dirty="0"/>
            </a:br>
            <a:r>
              <a:rPr lang="en-US" sz="1400" dirty="0"/>
              <a:t>the</a:t>
            </a:r>
            <a:br>
              <a:rPr lang="en-US" sz="1400" dirty="0"/>
            </a:br>
            <a:r>
              <a:rPr lang="en-US" sz="1400" dirty="0"/>
              <a:t>Code</a:t>
            </a:r>
          </a:p>
        </p:txBody>
      </p:sp>
    </p:spTree>
    <p:extLst>
      <p:ext uri="{BB962C8B-B14F-4D97-AF65-F5344CB8AC3E}">
        <p14:creationId xmlns:p14="http://schemas.microsoft.com/office/powerpoint/2010/main" val="1002787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0AAB4CA-7DA3-1B47-813E-74F2FB930193}"/>
              </a:ext>
            </a:extLst>
          </p:cNvPr>
          <p:cNvSpPr>
            <a:spLocks noGrp="1"/>
          </p:cNvSpPr>
          <p:nvPr>
            <p:ph idx="1"/>
          </p:nvPr>
        </p:nvSpPr>
        <p:spPr>
          <a:xfrm>
            <a:off x="3505200" y="509131"/>
            <a:ext cx="5410200" cy="4095750"/>
          </a:xfrm>
        </p:spPr>
        <p:txBody>
          <a:bodyPr/>
          <a:lstStyle/>
          <a:p>
            <a:r>
              <a:rPr lang="en-US" sz="1400" dirty="0"/>
              <a:t>The browser is an application that interprets the files:</a:t>
            </a:r>
          </a:p>
          <a:p>
            <a:pPr lvl="1"/>
            <a:r>
              <a:rPr lang="en-US" sz="1200" dirty="0"/>
              <a:t>HTML, CSS, etc. define the document and content.</a:t>
            </a:r>
          </a:p>
          <a:p>
            <a:pPr lvl="1"/>
            <a:r>
              <a:rPr lang="en-US" sz="1200" dirty="0"/>
              <a:t>JavaScript defines dynamic behavior.</a:t>
            </a:r>
          </a:p>
          <a:p>
            <a:r>
              <a:rPr lang="en-US" sz="1400" dirty="0"/>
              <a:t>Browser loads </a:t>
            </a:r>
            <a:r>
              <a:rPr lang="en-US" sz="1400" dirty="0" err="1"/>
              <a:t>index.html</a:t>
            </a:r>
            <a:endParaRPr lang="en-US" sz="1400" dirty="0"/>
          </a:p>
          <a:p>
            <a:pPr lvl="1"/>
            <a:r>
              <a:rPr lang="en-US" sz="1200" dirty="0" err="1"/>
              <a:t>index.html</a:t>
            </a:r>
            <a:r>
              <a:rPr lang="en-US" sz="1200" dirty="0"/>
              <a:t> contains links to files.</a:t>
            </a:r>
          </a:p>
          <a:p>
            <a:pPr lvl="1"/>
            <a:r>
              <a:rPr lang="en-US" sz="1200" dirty="0"/>
              <a:t>The browser loads the linked files.</a:t>
            </a:r>
          </a:p>
          <a:p>
            <a:pPr lvl="1"/>
            <a:r>
              <a:rPr lang="en-US" sz="1200" dirty="0"/>
              <a:t>These also have links, which the browser loads.</a:t>
            </a:r>
          </a:p>
          <a:p>
            <a:pPr lvl="1"/>
            <a:r>
              <a:rPr lang="en-US" sz="1200" dirty="0"/>
              <a:t>etc.</a:t>
            </a:r>
          </a:p>
          <a:p>
            <a:r>
              <a:rPr lang="en-US" sz="1400" dirty="0"/>
              <a:t>How did all of this get in the browser?</a:t>
            </a:r>
          </a:p>
          <a:p>
            <a:pPr lvl="1"/>
            <a:r>
              <a:rPr lang="en-US" sz="1200" dirty="0"/>
              <a:t>A </a:t>
            </a:r>
            <a:r>
              <a:rPr lang="en-US" sz="1200" i="1" dirty="0"/>
              <a:t>web server</a:t>
            </a:r>
            <a:r>
              <a:rPr lang="en-US" sz="1200" dirty="0"/>
              <a:t> delivers these files from “the file system.”</a:t>
            </a:r>
          </a:p>
          <a:p>
            <a:pPr lvl="1"/>
            <a:r>
              <a:rPr lang="en-US" sz="1200" dirty="0"/>
              <a:t>During development, Angular uses a simple, embedded web server.</a:t>
            </a:r>
          </a:p>
          <a:p>
            <a:pPr lvl="1"/>
            <a:r>
              <a:rPr lang="en-US" sz="1200" dirty="0"/>
              <a:t>“build” compiles the files into a </a:t>
            </a:r>
            <a:r>
              <a:rPr lang="en-US" sz="1200" dirty="0">
                <a:hlinkClick r:id="rId2"/>
              </a:rPr>
              <a:t>webpack</a:t>
            </a:r>
            <a:r>
              <a:rPr lang="en-US" sz="1200" dirty="0"/>
              <a:t> (see </a:t>
            </a:r>
            <a:r>
              <a:rPr lang="en-US" sz="1200" dirty="0" err="1"/>
              <a:t>dist</a:t>
            </a:r>
            <a:r>
              <a:rPr lang="en-US" sz="1200" dirty="0"/>
              <a:t> folder)</a:t>
            </a:r>
          </a:p>
          <a:p>
            <a:r>
              <a:rPr lang="en-US" sz="1400" dirty="0"/>
              <a:t>Deploying the application to the cloud </a:t>
            </a:r>
            <a:r>
              <a:rPr lang="en-US" sz="1400" dirty="0">
                <a:sym typeface="Wingdings" pitchFamily="2" charset="2"/>
              </a:rPr>
              <a:t></a:t>
            </a:r>
          </a:p>
          <a:p>
            <a:pPr lvl="1"/>
            <a:r>
              <a:rPr lang="en-US" sz="1200" dirty="0">
                <a:sym typeface="Wingdings" pitchFamily="2" charset="2"/>
              </a:rPr>
              <a:t>We have seen deploying the application logic to the cloud.</a:t>
            </a:r>
          </a:p>
          <a:p>
            <a:pPr lvl="1"/>
            <a:r>
              <a:rPr lang="en-US" sz="1200" dirty="0">
                <a:sym typeface="Wingdings" pitchFamily="2" charset="2"/>
              </a:rPr>
              <a:t>What about the content?</a:t>
            </a:r>
            <a:endParaRPr lang="en-US" sz="1200" dirty="0"/>
          </a:p>
          <a:p>
            <a:r>
              <a:rPr lang="en-US" sz="1400" b="1" u="sng" dirty="0"/>
              <a:t>Notes:</a:t>
            </a:r>
          </a:p>
          <a:p>
            <a:pPr lvl="1"/>
            <a:r>
              <a:rPr lang="en-US" sz="1200" dirty="0"/>
              <a:t>Show loading the demo-</a:t>
            </a:r>
            <a:r>
              <a:rPr lang="en-US" sz="1200" dirty="0" err="1"/>
              <a:t>ui</a:t>
            </a:r>
            <a:r>
              <a:rPr lang="en-US" sz="1200" dirty="0"/>
              <a:t>.</a:t>
            </a:r>
          </a:p>
          <a:p>
            <a:pPr lvl="1"/>
            <a:r>
              <a:rPr lang="en-US" sz="1200" dirty="0"/>
              <a:t>Show loading </a:t>
            </a:r>
            <a:r>
              <a:rPr lang="en-US" sz="1200" dirty="0" err="1"/>
              <a:t>cnn.com</a:t>
            </a:r>
            <a:r>
              <a:rPr lang="en-US" sz="1200" dirty="0"/>
              <a:t>.</a:t>
            </a:r>
          </a:p>
        </p:txBody>
      </p:sp>
      <p:sp>
        <p:nvSpPr>
          <p:cNvPr id="3" name="Title 2">
            <a:extLst>
              <a:ext uri="{FF2B5EF4-FFF2-40B4-BE49-F238E27FC236}">
                <a16:creationId xmlns:a16="http://schemas.microsoft.com/office/drawing/2014/main" id="{A50EC78D-E750-0E48-A09D-E4C715612284}"/>
              </a:ext>
            </a:extLst>
          </p:cNvPr>
          <p:cNvSpPr>
            <a:spLocks noGrp="1"/>
          </p:cNvSpPr>
          <p:nvPr>
            <p:ph type="title"/>
          </p:nvPr>
        </p:nvSpPr>
        <p:spPr/>
        <p:txBody>
          <a:bodyPr/>
          <a:lstStyle/>
          <a:p>
            <a:r>
              <a:rPr lang="en-US" dirty="0"/>
              <a:t>What’s in the Browser</a:t>
            </a:r>
          </a:p>
        </p:txBody>
      </p:sp>
      <p:pic>
        <p:nvPicPr>
          <p:cNvPr id="5" name="Picture 4">
            <a:extLst>
              <a:ext uri="{FF2B5EF4-FFF2-40B4-BE49-F238E27FC236}">
                <a16:creationId xmlns:a16="http://schemas.microsoft.com/office/drawing/2014/main" id="{6957A11E-6DD1-C540-A74D-F34F48C58916}"/>
              </a:ext>
            </a:extLst>
          </p:cNvPr>
          <p:cNvPicPr>
            <a:picLocks noChangeAspect="1"/>
          </p:cNvPicPr>
          <p:nvPr/>
        </p:nvPicPr>
        <p:blipFill>
          <a:blip r:embed="rId3"/>
          <a:stretch>
            <a:fillRect/>
          </a:stretch>
        </p:blipFill>
        <p:spPr>
          <a:xfrm>
            <a:off x="76200" y="523875"/>
            <a:ext cx="3303708" cy="4095750"/>
          </a:xfrm>
          <a:prstGeom prst="rect">
            <a:avLst/>
          </a:prstGeom>
        </p:spPr>
      </p:pic>
    </p:spTree>
    <p:extLst>
      <p:ext uri="{BB962C8B-B14F-4D97-AF65-F5344CB8AC3E}">
        <p14:creationId xmlns:p14="http://schemas.microsoft.com/office/powerpoint/2010/main" val="558833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31FA72-FC30-DD4A-9B26-5A5C9338C536}"/>
              </a:ext>
            </a:extLst>
          </p:cNvPr>
          <p:cNvSpPr>
            <a:spLocks noGrp="1"/>
          </p:cNvSpPr>
          <p:nvPr>
            <p:ph type="title"/>
          </p:nvPr>
        </p:nvSpPr>
        <p:spPr/>
        <p:txBody>
          <a:bodyPr/>
          <a:lstStyle/>
          <a:p>
            <a:r>
              <a:rPr lang="en-US" dirty="0"/>
              <a:t>Deploy to S3</a:t>
            </a:r>
          </a:p>
        </p:txBody>
      </p:sp>
      <p:sp>
        <p:nvSpPr>
          <p:cNvPr id="10" name="Content Placeholder 9">
            <a:extLst>
              <a:ext uri="{FF2B5EF4-FFF2-40B4-BE49-F238E27FC236}">
                <a16:creationId xmlns:a16="http://schemas.microsoft.com/office/drawing/2014/main" id="{7E36529A-B4F5-024A-BF62-D521D62E1516}"/>
              </a:ext>
            </a:extLst>
          </p:cNvPr>
          <p:cNvSpPr>
            <a:spLocks noGrp="1"/>
          </p:cNvSpPr>
          <p:nvPr>
            <p:ph idx="1"/>
          </p:nvPr>
        </p:nvSpPr>
        <p:spPr>
          <a:xfrm>
            <a:off x="152400" y="3094072"/>
            <a:ext cx="4191000" cy="1496978"/>
          </a:xfrm>
        </p:spPr>
        <p:txBody>
          <a:bodyPr/>
          <a:lstStyle/>
          <a:p>
            <a:r>
              <a:rPr lang="en-US" sz="1400" dirty="0"/>
              <a:t>Compile the browser application</a:t>
            </a:r>
            <a:br>
              <a:rPr lang="en-US" sz="1400" dirty="0"/>
            </a:br>
            <a:r>
              <a:rPr lang="en-US" sz="1400" dirty="0"/>
              <a:t>(ng build -- prod)</a:t>
            </a:r>
          </a:p>
          <a:p>
            <a:r>
              <a:rPr lang="en-US" sz="1400" dirty="0"/>
              <a:t>You can test with ng serve -- prod</a:t>
            </a:r>
          </a:p>
          <a:p>
            <a:r>
              <a:rPr lang="en-US" sz="1400" dirty="0"/>
              <a:t>Generates “bundles” that contain:</a:t>
            </a:r>
          </a:p>
          <a:p>
            <a:pPr lvl="1"/>
            <a:r>
              <a:rPr lang="en-US" sz="1200" dirty="0"/>
              <a:t>JavaScript application logic.</a:t>
            </a:r>
          </a:p>
          <a:p>
            <a:pPr lvl="1"/>
            <a:r>
              <a:rPr lang="en-US" sz="1200" dirty="0"/>
              <a:t>HTML, content, ... In the app logic.</a:t>
            </a:r>
          </a:p>
          <a:p>
            <a:endParaRPr lang="en-US" sz="1400" dirty="0"/>
          </a:p>
        </p:txBody>
      </p:sp>
      <p:sp>
        <p:nvSpPr>
          <p:cNvPr id="11" name="Content Placeholder 10">
            <a:extLst>
              <a:ext uri="{FF2B5EF4-FFF2-40B4-BE49-F238E27FC236}">
                <a16:creationId xmlns:a16="http://schemas.microsoft.com/office/drawing/2014/main" id="{DA79AB3D-4027-8F48-BF8E-B0712A7DED5D}"/>
              </a:ext>
            </a:extLst>
          </p:cNvPr>
          <p:cNvSpPr>
            <a:spLocks noGrp="1"/>
          </p:cNvSpPr>
          <p:nvPr>
            <p:ph idx="10"/>
          </p:nvPr>
        </p:nvSpPr>
        <p:spPr>
          <a:xfrm>
            <a:off x="4606103" y="3094072"/>
            <a:ext cx="4191000" cy="1496978"/>
          </a:xfrm>
        </p:spPr>
        <p:txBody>
          <a:bodyPr/>
          <a:lstStyle/>
          <a:p>
            <a:r>
              <a:rPr lang="en-US" sz="1400" dirty="0"/>
              <a:t>Create an S3 bucket.</a:t>
            </a:r>
          </a:p>
          <a:p>
            <a:r>
              <a:rPr lang="en-US" sz="1400" dirty="0"/>
              <a:t>Upload files from /</a:t>
            </a:r>
            <a:r>
              <a:rPr lang="en-US" sz="1400" dirty="0" err="1"/>
              <a:t>dist</a:t>
            </a:r>
            <a:r>
              <a:rPr lang="en-US" sz="1400" dirty="0"/>
              <a:t> folder.</a:t>
            </a:r>
          </a:p>
          <a:p>
            <a:r>
              <a:rPr lang="en-US" sz="1400" dirty="0"/>
              <a:t>Enable static web hosting.</a:t>
            </a:r>
          </a:p>
          <a:p>
            <a:r>
              <a:rPr lang="en-US" sz="1400" dirty="0"/>
              <a:t>Set access permissions.</a:t>
            </a:r>
          </a:p>
          <a:p>
            <a:r>
              <a:rPr lang="en-US" sz="1400" dirty="0"/>
              <a:t>Set </a:t>
            </a:r>
            <a:r>
              <a:rPr lang="en-US" sz="1400" dirty="0" err="1"/>
              <a:t>index.html</a:t>
            </a:r>
            <a:r>
              <a:rPr lang="en-US" sz="1400" dirty="0"/>
              <a:t>.</a:t>
            </a:r>
          </a:p>
          <a:p>
            <a:r>
              <a:rPr lang="en-US" sz="1400" dirty="0"/>
              <a:t>We will learn how to automate later.</a:t>
            </a:r>
          </a:p>
          <a:p>
            <a:endParaRPr lang="en-US" sz="1400" dirty="0"/>
          </a:p>
        </p:txBody>
      </p:sp>
      <p:pic>
        <p:nvPicPr>
          <p:cNvPr id="9" name="Picture 8">
            <a:extLst>
              <a:ext uri="{FF2B5EF4-FFF2-40B4-BE49-F238E27FC236}">
                <a16:creationId xmlns:a16="http://schemas.microsoft.com/office/drawing/2014/main" id="{031BA78A-73B3-9146-92B7-3CF40CF4EA1E}"/>
              </a:ext>
            </a:extLst>
          </p:cNvPr>
          <p:cNvPicPr>
            <a:picLocks noChangeAspect="1"/>
          </p:cNvPicPr>
          <p:nvPr/>
        </p:nvPicPr>
        <p:blipFill>
          <a:blip r:embed="rId2"/>
          <a:stretch>
            <a:fillRect/>
          </a:stretch>
        </p:blipFill>
        <p:spPr>
          <a:xfrm>
            <a:off x="4485055" y="552450"/>
            <a:ext cx="4506545" cy="2398075"/>
          </a:xfrm>
          <a:prstGeom prst="rect">
            <a:avLst/>
          </a:prstGeom>
        </p:spPr>
      </p:pic>
      <p:pic>
        <p:nvPicPr>
          <p:cNvPr id="12" name="Picture 11">
            <a:extLst>
              <a:ext uri="{FF2B5EF4-FFF2-40B4-BE49-F238E27FC236}">
                <a16:creationId xmlns:a16="http://schemas.microsoft.com/office/drawing/2014/main" id="{B1F70484-4C93-FA48-9902-FC2F51182E35}"/>
              </a:ext>
            </a:extLst>
          </p:cNvPr>
          <p:cNvPicPr>
            <a:picLocks noChangeAspect="1"/>
          </p:cNvPicPr>
          <p:nvPr/>
        </p:nvPicPr>
        <p:blipFill>
          <a:blip r:embed="rId3"/>
          <a:stretch>
            <a:fillRect/>
          </a:stretch>
        </p:blipFill>
        <p:spPr>
          <a:xfrm>
            <a:off x="152400" y="791956"/>
            <a:ext cx="4009238" cy="2176277"/>
          </a:xfrm>
          <a:prstGeom prst="rect">
            <a:avLst/>
          </a:prstGeom>
        </p:spPr>
      </p:pic>
      <p:sp>
        <p:nvSpPr>
          <p:cNvPr id="13" name="Rectangle 12">
            <a:extLst>
              <a:ext uri="{FF2B5EF4-FFF2-40B4-BE49-F238E27FC236}">
                <a16:creationId xmlns:a16="http://schemas.microsoft.com/office/drawing/2014/main" id="{C153B3E9-E9CB-844D-90AC-03F1F07DFD70}"/>
              </a:ext>
            </a:extLst>
          </p:cNvPr>
          <p:cNvSpPr/>
          <p:nvPr/>
        </p:nvSpPr>
        <p:spPr>
          <a:xfrm>
            <a:off x="27709" y="468218"/>
            <a:ext cx="4572000" cy="230832"/>
          </a:xfrm>
          <a:prstGeom prst="rect">
            <a:avLst/>
          </a:prstGeom>
        </p:spPr>
        <p:txBody>
          <a:bodyPr>
            <a:spAutoFit/>
          </a:bodyPr>
          <a:lstStyle/>
          <a:p>
            <a:r>
              <a:rPr lang="en-US" sz="900" dirty="0">
                <a:hlinkClick r:id="rId4"/>
              </a:rPr>
              <a:t>https://baljindersingh013.medium.com/angular-app-deployment-with-aws-s3-42d9008734ab</a:t>
            </a:r>
            <a:r>
              <a:rPr lang="en-US" sz="900" dirty="0"/>
              <a:t> </a:t>
            </a:r>
          </a:p>
        </p:txBody>
      </p:sp>
    </p:spTree>
    <p:extLst>
      <p:ext uri="{BB962C8B-B14F-4D97-AF65-F5344CB8AC3E}">
        <p14:creationId xmlns:p14="http://schemas.microsoft.com/office/powerpoint/2010/main" val="41557624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9744950-96A9-C3EA-D46D-F06216DF1A86}"/>
              </a:ext>
            </a:extLst>
          </p:cNvPr>
          <p:cNvSpPr>
            <a:spLocks noGrp="1"/>
          </p:cNvSpPr>
          <p:nvPr>
            <p:ph idx="1"/>
          </p:nvPr>
        </p:nvSpPr>
        <p:spPr/>
        <p:txBody>
          <a:bodyPr/>
          <a:lstStyle/>
          <a:p>
            <a:r>
              <a:rPr lang="en-US" dirty="0"/>
              <a:t>Show various S3 APIs</a:t>
            </a:r>
          </a:p>
          <a:p>
            <a:r>
              <a:rPr lang="en-US" dirty="0"/>
              <a:t>Show the setup of the bucket, uploading, ... ...</a:t>
            </a:r>
          </a:p>
          <a:p>
            <a:r>
              <a:rPr lang="en-US" dirty="0"/>
              <a:t>Explain end-to-end, including CDN.</a:t>
            </a:r>
          </a:p>
        </p:txBody>
      </p:sp>
      <p:sp>
        <p:nvSpPr>
          <p:cNvPr id="3" name="Title 2">
            <a:extLst>
              <a:ext uri="{FF2B5EF4-FFF2-40B4-BE49-F238E27FC236}">
                <a16:creationId xmlns:a16="http://schemas.microsoft.com/office/drawing/2014/main" id="{C9349325-C608-5B93-048C-E26617564C72}"/>
              </a:ext>
            </a:extLst>
          </p:cNvPr>
          <p:cNvSpPr>
            <a:spLocks noGrp="1"/>
          </p:cNvSpPr>
          <p:nvPr>
            <p:ph type="title"/>
          </p:nvPr>
        </p:nvSpPr>
        <p:spPr/>
        <p:txBody>
          <a:bodyPr/>
          <a:lstStyle/>
          <a:p>
            <a:r>
              <a:rPr lang="en-US" dirty="0"/>
              <a:t>Walkthrough</a:t>
            </a:r>
          </a:p>
        </p:txBody>
      </p:sp>
    </p:spTree>
    <p:extLst>
      <p:ext uri="{BB962C8B-B14F-4D97-AF65-F5344CB8AC3E}">
        <p14:creationId xmlns:p14="http://schemas.microsoft.com/office/powerpoint/2010/main" val="6230615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63263</TotalTime>
  <Words>2163</Words>
  <Application>Microsoft Macintosh PowerPoint</Application>
  <PresentationFormat>On-screen Show (16:9)</PresentationFormat>
  <Paragraphs>242</Paragraphs>
  <Slides>30</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Museo For Dell</vt:lpstr>
      <vt:lpstr>Office Theme</vt:lpstr>
      <vt:lpstr>PowerPoint Presentation</vt:lpstr>
      <vt:lpstr>Lecture Start</vt:lpstr>
      <vt:lpstr>PowerPoint Presentation</vt:lpstr>
      <vt:lpstr>Contents</vt:lpstr>
      <vt:lpstr>PowerPoint Presentation</vt:lpstr>
      <vt:lpstr>Web Application Architecture</vt:lpstr>
      <vt:lpstr>What’s in the Browser</vt:lpstr>
      <vt:lpstr>Deploy to S3</vt:lpstr>
      <vt:lpstr>Walkthrough</vt:lpstr>
      <vt:lpstr>Automating Deployment</vt:lpstr>
      <vt:lpstr>BLOB/Attachment Management</vt:lpstr>
      <vt:lpstr>PowerPoint Presentation</vt:lpstr>
      <vt:lpstr>Simple Tutorial</vt:lpstr>
      <vt:lpstr>Simple Flask Example</vt:lpstr>
      <vt:lpstr>Deploying to EC2</vt:lpstr>
      <vt:lpstr>PowerPoint Presentation</vt:lpstr>
      <vt:lpstr>PowerPoint Presentation</vt:lpstr>
      <vt:lpstr>Platform-as-a-Service</vt:lpstr>
      <vt:lpstr>Platform-as-a-Service</vt:lpstr>
      <vt:lpstr>Clarifying PaaS</vt:lpstr>
      <vt:lpstr>Start with Elastic Beanstalk</vt:lpstr>
      <vt:lpstr>Elastic Beanstalk</vt:lpstr>
      <vt:lpstr>PowerPoint Presentation</vt:lpstr>
      <vt:lpstr>API First Design</vt:lpstr>
      <vt:lpstr>Open API</vt:lpstr>
      <vt:lpstr>Demo Open API (Swagger Hub)</vt:lpstr>
      <vt:lpstr>Example</vt:lpstr>
      <vt:lpstr>PowerPoint Presentation</vt:lpstr>
      <vt:lpstr>Specification (TBD)</vt:lpstr>
      <vt:lpstr>Implement Linked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587</cp:revision>
  <cp:lastPrinted>2022-09-14T18:24:03Z</cp:lastPrinted>
  <dcterms:created xsi:type="dcterms:W3CDTF">2010-04-12T23:12:02Z</dcterms:created>
  <dcterms:modified xsi:type="dcterms:W3CDTF">2023-08-17T20:35:00Z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